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343" r:id="rId3"/>
    <p:sldId id="347" r:id="rId4"/>
    <p:sldId id="350" r:id="rId5"/>
    <p:sldId id="349" r:id="rId6"/>
    <p:sldId id="370" r:id="rId7"/>
    <p:sldId id="311" r:id="rId8"/>
    <p:sldId id="277" r:id="rId9"/>
    <p:sldId id="345" r:id="rId10"/>
    <p:sldId id="344" r:id="rId11"/>
    <p:sldId id="333" r:id="rId12"/>
    <p:sldId id="371" r:id="rId13"/>
    <p:sldId id="342" r:id="rId14"/>
    <p:sldId id="264" r:id="rId15"/>
    <p:sldId id="262" r:id="rId16"/>
    <p:sldId id="265" r:id="rId17"/>
    <p:sldId id="263" r:id="rId18"/>
    <p:sldId id="339" r:id="rId19"/>
    <p:sldId id="261" r:id="rId20"/>
    <p:sldId id="278" r:id="rId21"/>
    <p:sldId id="267" r:id="rId22"/>
    <p:sldId id="268" r:id="rId23"/>
    <p:sldId id="373" r:id="rId24"/>
    <p:sldId id="269" r:id="rId25"/>
    <p:sldId id="372" r:id="rId26"/>
    <p:sldId id="334" r:id="rId27"/>
    <p:sldId id="335" r:id="rId28"/>
    <p:sldId id="336" r:id="rId29"/>
    <p:sldId id="279" r:id="rId30"/>
    <p:sldId id="337" r:id="rId31"/>
    <p:sldId id="338" r:id="rId32"/>
    <p:sldId id="374" r:id="rId33"/>
    <p:sldId id="273" r:id="rId34"/>
    <p:sldId id="274" r:id="rId35"/>
    <p:sldId id="310" r:id="rId36"/>
    <p:sldId id="340" r:id="rId37"/>
    <p:sldId id="383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5" r:id="rId46"/>
    <p:sldId id="366" r:id="rId47"/>
    <p:sldId id="376" r:id="rId48"/>
    <p:sldId id="364" r:id="rId49"/>
    <p:sldId id="356" r:id="rId50"/>
    <p:sldId id="367" r:id="rId51"/>
    <p:sldId id="369" r:id="rId52"/>
    <p:sldId id="381" r:id="rId53"/>
    <p:sldId id="384" r:id="rId54"/>
    <p:sldId id="354" r:id="rId55"/>
    <p:sldId id="297" r:id="rId56"/>
    <p:sldId id="323" r:id="rId57"/>
    <p:sldId id="299" r:id="rId58"/>
    <p:sldId id="382" r:id="rId59"/>
    <p:sldId id="328" r:id="rId60"/>
    <p:sldId id="287" r:id="rId61"/>
    <p:sldId id="291" r:id="rId62"/>
    <p:sldId id="292" r:id="rId63"/>
    <p:sldId id="293" r:id="rId64"/>
    <p:sldId id="294" r:id="rId65"/>
    <p:sldId id="295" r:id="rId66"/>
    <p:sldId id="377" r:id="rId67"/>
    <p:sldId id="378" r:id="rId68"/>
    <p:sldId id="303" r:id="rId69"/>
    <p:sldId id="304" r:id="rId70"/>
    <p:sldId id="300" r:id="rId71"/>
    <p:sldId id="301" r:id="rId72"/>
    <p:sldId id="302" r:id="rId73"/>
    <p:sldId id="305" r:id="rId74"/>
    <p:sldId id="368" r:id="rId75"/>
    <p:sldId id="306" r:id="rId76"/>
    <p:sldId id="314" r:id="rId77"/>
    <p:sldId id="315" r:id="rId78"/>
    <p:sldId id="316" r:id="rId79"/>
    <p:sldId id="307" r:id="rId80"/>
    <p:sldId id="318" r:id="rId81"/>
    <p:sldId id="317" r:id="rId82"/>
    <p:sldId id="322" r:id="rId83"/>
    <p:sldId id="321" r:id="rId84"/>
    <p:sldId id="313" r:id="rId85"/>
    <p:sldId id="380" r:id="rId86"/>
    <p:sldId id="276" r:id="rId87"/>
    <p:sldId id="308" r:id="rId88"/>
    <p:sldId id="319" r:id="rId89"/>
    <p:sldId id="37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>
        <p:scale>
          <a:sx n="89" d="100"/>
          <a:sy n="89" d="100"/>
        </p:scale>
        <p:origin x="-81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C2608-13B6-48C6-9F43-10BEAE6C055A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7A708-FCB3-4C26-8DBC-675BFBF9F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A708-FCB3-4C26-8DBC-675BFBF9F0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5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A708-FCB3-4C26-8DBC-675BFBF9F04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4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6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8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4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9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3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598EA-1FA4-4A62-9216-91BFB3E06D2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1AB3-C3C5-4BCF-AEF7-0C072DE8E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4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scotty.genetics.utah.ed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lbournebioinformatics.org.au/tutorials/tutorials/rna_seq_exp_design/rna_seq_experimental_desig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ailyomnivore.net/2015/12/02/garbage-in-garbage-ou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link.springer.com/protocol/10.1007/978-1-4939-7834-2_1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seqc.sourceforge.net/" TargetMode="External"/><Relationship Id="rId2" Type="http://schemas.openxmlformats.org/officeDocument/2006/relationships/hyperlink" Target="https://hartleys.github.io/Qo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ncbi.nlm.nih.gov/pubmed/27769170" TargetMode="External"/><Relationship Id="rId4" Type="http://schemas.openxmlformats.org/officeDocument/2006/relationships/hyperlink" Target="https://software.broadinstitute.org/cancer/cga/rna-seqc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RNA-Seq_bioinformatics_tools#Error_correc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7257077" TargetMode="External"/><Relationship Id="rId2" Type="http://schemas.openxmlformats.org/officeDocument/2006/relationships/hyperlink" Target="https://www.ncbi.nlm.nih.gov/pubmed/285051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cbi.nlm.nih.gov/pubmed/2730213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biorxiv/early/2018/10/16/444620.full.pdf" TargetMode="External"/><Relationship Id="rId5" Type="http://schemas.openxmlformats.org/officeDocument/2006/relationships/hyperlink" Target="http://crazyhottommy.blogspot.com/2016/07/comparing-salmon-kalliso-and-star-htseq.html" TargetMode="External"/><Relationship Id="rId4" Type="http://schemas.openxmlformats.org/officeDocument/2006/relationships/hyperlink" Target="https://cgatoxford.wordpress.com/2016/08/17/why-you-should-stop-using-featurecounts-htseq-or-cufflinks2-and-start-using-kallisto-salmon-or-sailfish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na-seqblog.com/rpkm-fpkm-and-tpm-clearly-explained/" TargetMode="External"/><Relationship Id="rId2" Type="http://schemas.openxmlformats.org/officeDocument/2006/relationships/hyperlink" Target="https://doi.org/10.1007/s12064-012-0162-3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edagogix-tagc.univ-mrs.fr/courses/ASG1/practicals/rnaseq_diff_Snf2/rnaseq_diff_Snf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1000research.com/articles/6-1558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varianceexplained.org/statistics/interpreting-pvalue-histogra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thmetic_mea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nomespot.blogspot.com/2017/09/upset-plots-as-replacement-to-venn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jp/kegg/pathway.html" TargetMode="External"/><Relationship Id="rId2" Type="http://schemas.openxmlformats.org/officeDocument/2006/relationships/hyperlink" Target="https://en.wikipedia.org/wiki/Biological_pathwa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yc.org/" TargetMode="External"/><Relationship Id="rId5" Type="http://schemas.openxmlformats.org/officeDocument/2006/relationships/hyperlink" Target="https://www.wikipathways.org/index.php/WikiPathways" TargetMode="External"/><Relationship Id="rId4" Type="http://schemas.openxmlformats.org/officeDocument/2006/relationships/hyperlink" Target="https://reactome.org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yulab-smu.github.io/clusterProfiler-book/chapter2.html#ref-subramanian_gene_200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broadinstitute.org/gsea/index.jsp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cbi.nlm.nih.gov/pmc/articles/PMC3357488/" TargetMode="External"/><Relationship Id="rId4" Type="http://schemas.openxmlformats.org/officeDocument/2006/relationships/hyperlink" Target="https://figshare.com/articles/Tutorial_RNA_seq_differential_expression_amp_pathway_analysis_with_Sailfish_DESeq2_GAGE_and_Pathview/161965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dvaitabio.com/ipathwayguide/pathway-analysis-vs-gene-set-analysis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fg/article/17/2/104/4944665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direct.com/science/article/pii/B9780444626509000166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/>
          <a:p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r>
              <a:rPr lang="en-US" b="1" dirty="0" smtClean="0"/>
              <a:t> data analysis (I)</a:t>
            </a:r>
            <a:endParaRPr lang="en-US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3000" y="3429000"/>
            <a:ext cx="6400800" cy="1752600"/>
          </a:xfrm>
        </p:spPr>
        <p:txBody>
          <a:bodyPr/>
          <a:lstStyle/>
          <a:p>
            <a:r>
              <a:rPr lang="en-US" dirty="0" err="1" smtClean="0"/>
              <a:t>Haibo</a:t>
            </a:r>
            <a:r>
              <a:rPr lang="en-US" dirty="0" smtClean="0"/>
              <a:t> Liu</a:t>
            </a:r>
          </a:p>
          <a:p>
            <a:r>
              <a:rPr lang="en-US" dirty="0" smtClean="0"/>
              <a:t>Iowa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65535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and its applications</a:t>
            </a:r>
            <a:endParaRPr lang="en-US" sz="3600" b="1" dirty="0"/>
          </a:p>
        </p:txBody>
      </p:sp>
      <p:pic>
        <p:nvPicPr>
          <p:cNvPr id="5126" name="Picture 6" descr="Image result for allele specific expression rna-s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54448"/>
            <a:ext cx="1468920" cy="146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43712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Allele-specific expression</a:t>
            </a:r>
            <a:endParaRPr 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96200" y="4017258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066800"/>
            <a:ext cx="43910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5638800"/>
            <a:ext cx="838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Calculate read counts, TPM</a:t>
            </a:r>
            <a:endParaRPr 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87902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4</a:t>
            </a:r>
            <a:endParaRPr 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80004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1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09800" y="6096000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3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548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6753" y="6506597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 </a:t>
            </a:r>
            <a:r>
              <a:rPr lang="en-US" i="1" dirty="0"/>
              <a:t>Everything's connected</a:t>
            </a:r>
            <a:r>
              <a:rPr lang="en-US" dirty="0"/>
              <a:t> slide by </a:t>
            </a:r>
            <a:r>
              <a:rPr lang="en-US" dirty="0" err="1"/>
              <a:t>Dündar</a:t>
            </a:r>
            <a:r>
              <a:rPr lang="en-US" dirty="0"/>
              <a:t> et al. (2015)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3827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7513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is a complex process, where everything is connected!!</a:t>
            </a:r>
            <a:endParaRPr lang="en-US" sz="3600" b="1" dirty="0"/>
          </a:p>
        </p:txBody>
      </p:sp>
      <p:sp>
        <p:nvSpPr>
          <p:cNvPr id="5" name="Isosceles Triangle 4"/>
          <p:cNvSpPr/>
          <p:nvPr/>
        </p:nvSpPr>
        <p:spPr>
          <a:xfrm>
            <a:off x="4419600" y="1243584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6723700" y="3331285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608900" y="25146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541750" y="42672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2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5047300" y="5562600"/>
            <a:ext cx="439100" cy="304800"/>
          </a:xfrm>
          <a:prstGeom prst="triangle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6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7377953" y="1487424"/>
            <a:ext cx="914400" cy="914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524000"/>
            <a:ext cx="4038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/>
              <a:t>Experimental </a:t>
            </a:r>
            <a:r>
              <a:rPr lang="en-US" sz="2400" b="1" dirty="0" smtClean="0"/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1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Experimental design is critical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804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“…, the </a:t>
            </a:r>
            <a:r>
              <a:rPr lang="en-US" sz="2400" b="1" dirty="0"/>
              <a:t>planning and design of RNA-</a:t>
            </a:r>
            <a:r>
              <a:rPr lang="en-US" sz="2400" b="1" dirty="0" err="1"/>
              <a:t>Seq</a:t>
            </a:r>
            <a:r>
              <a:rPr lang="en-US" sz="2400" b="1" dirty="0"/>
              <a:t> experiments has important implications for addressing the desired biological </a:t>
            </a:r>
            <a:r>
              <a:rPr lang="en-US" sz="2400" b="1" dirty="0" smtClean="0"/>
              <a:t>question </a:t>
            </a:r>
            <a:r>
              <a:rPr lang="en-US" sz="2400" b="1" dirty="0"/>
              <a:t>and maximizing the value </a:t>
            </a:r>
            <a:r>
              <a:rPr lang="en-US" sz="2400" b="1" dirty="0" smtClean="0"/>
              <a:t>of </a:t>
            </a:r>
            <a:r>
              <a:rPr lang="en-US" sz="2400" b="1" dirty="0"/>
              <a:t>the data </a:t>
            </a:r>
            <a:r>
              <a:rPr lang="en-US" sz="2400" b="1" dirty="0" smtClean="0"/>
              <a:t>obtained.”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r>
              <a:rPr lang="en-US" sz="2000" dirty="0" smtClean="0"/>
              <a:t>--</a:t>
            </a:r>
            <a:r>
              <a:rPr lang="en-US" sz="2000" dirty="0" err="1" smtClean="0"/>
              <a:t>Aniruddha</a:t>
            </a:r>
            <a:r>
              <a:rPr lang="en-US" sz="2000" dirty="0"/>
              <a:t> </a:t>
            </a:r>
            <a:r>
              <a:rPr lang="en-US" sz="2000" dirty="0" err="1"/>
              <a:t>Chatterjee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33400" y="4603816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Chatterjee</a:t>
            </a:r>
            <a:r>
              <a:rPr lang="en-US" sz="1200" dirty="0"/>
              <a:t> </a:t>
            </a:r>
            <a:r>
              <a:rPr lang="en-US" sz="1200" dirty="0" smtClean="0"/>
              <a:t>et al. </a:t>
            </a:r>
            <a:r>
              <a:rPr lang="en-US" sz="1200" dirty="0"/>
              <a:t>(2018) A Guide for Designing and Analyzing RNA-</a:t>
            </a:r>
            <a:r>
              <a:rPr lang="en-US" sz="1200" dirty="0" err="1"/>
              <a:t>Seq</a:t>
            </a:r>
            <a:r>
              <a:rPr lang="en-US" sz="1200" dirty="0"/>
              <a:t> Data. In: </a:t>
            </a:r>
            <a:r>
              <a:rPr lang="en-US" sz="1200" dirty="0" err="1"/>
              <a:t>Raghavachari</a:t>
            </a:r>
            <a:r>
              <a:rPr lang="en-US" sz="1200" dirty="0"/>
              <a:t> N., Garcia-</a:t>
            </a:r>
            <a:r>
              <a:rPr lang="en-US" sz="1200" dirty="0" err="1"/>
              <a:t>Reyero</a:t>
            </a:r>
            <a:r>
              <a:rPr lang="en-US" sz="1200" dirty="0"/>
              <a:t> N. (</a:t>
            </a:r>
            <a:r>
              <a:rPr lang="en-US" sz="1200" dirty="0" err="1"/>
              <a:t>eds</a:t>
            </a:r>
            <a:r>
              <a:rPr lang="en-US" sz="1200" dirty="0"/>
              <a:t>) Gene Expression Analysis. Methods in Molecular Biology, </a:t>
            </a:r>
            <a:r>
              <a:rPr lang="en-US" sz="1200" dirty="0" err="1"/>
              <a:t>vol</a:t>
            </a:r>
            <a:r>
              <a:rPr lang="en-US" sz="1200" dirty="0"/>
              <a:t> 1783. Humana Press, New York, NY</a:t>
            </a:r>
          </a:p>
        </p:txBody>
      </p:sp>
    </p:spTree>
    <p:extLst>
      <p:ext uri="{BB962C8B-B14F-4D97-AF65-F5344CB8AC3E}">
        <p14:creationId xmlns:p14="http://schemas.microsoft.com/office/powerpoint/2010/main" val="18087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308"/>
            <a:ext cx="72390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Three critical principles in experimental design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5257800" cy="53340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1" dirty="0" smtClean="0"/>
                  <a:t>Replication</a:t>
                </a:r>
              </a:p>
              <a:p>
                <a:pPr lvl="1"/>
                <a:r>
                  <a:rPr lang="en-US" dirty="0" smtClean="0"/>
                  <a:t>Basis of statistical inference</a:t>
                </a:r>
              </a:p>
              <a:p>
                <a:pPr lvl="1"/>
                <a:r>
                  <a:rPr lang="en-US" dirty="0" smtClean="0"/>
                  <a:t>Replication </a:t>
                </a:r>
                <a:r>
                  <a:rPr lang="en-US" dirty="0"/>
                  <a:t>provides an efficient way of increasing the precision of an experiment.</a:t>
                </a:r>
              </a:p>
              <a:p>
                <a:pPr lvl="1"/>
                <a:r>
                  <a:rPr lang="en-US" i="1" dirty="0"/>
                  <a:t>SE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Randomization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eliminates the systematic bias. 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is needed to obtain a representative sample from the population. </a:t>
                </a:r>
              </a:p>
              <a:p>
                <a:pPr lvl="1"/>
                <a:r>
                  <a:rPr lang="en-US" dirty="0" smtClean="0"/>
                  <a:t>It </a:t>
                </a:r>
                <a:r>
                  <a:rPr lang="en-US" dirty="0"/>
                  <a:t>helps in distributing the unknown variation due to confounded variables throughout the experiment and breaks the confounding influence. 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Blocking</a:t>
                </a:r>
              </a:p>
              <a:p>
                <a:pPr lvl="1"/>
                <a:r>
                  <a:rPr lang="en-US" dirty="0" smtClean="0"/>
                  <a:t>Homogeneous experimental units </a:t>
                </a:r>
                <a:r>
                  <a:rPr lang="en-US" dirty="0"/>
                  <a:t>within the </a:t>
                </a:r>
                <a:r>
                  <a:rPr lang="en-US" dirty="0" smtClean="0"/>
                  <a:t>blocks</a:t>
                </a:r>
              </a:p>
              <a:p>
                <a:pPr lvl="1"/>
                <a:r>
                  <a:rPr lang="en-US" dirty="0" smtClean="0"/>
                  <a:t>Reduce within-block variance, increase efficiency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5257800" cy="5334000"/>
              </a:xfrm>
              <a:blipFill rotWithShape="1">
                <a:blip r:embed="rId2"/>
                <a:stretch>
                  <a:fillRect l="-927" t="-1600" r="-579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6400"/>
            <a:ext cx="34290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9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Vocabulary-Biological and technical replicates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Samples </a:t>
            </a:r>
            <a:r>
              <a:rPr lang="en-US" sz="2000" b="1" dirty="0"/>
              <a:t>that have been obtained from biologically separate samples. </a:t>
            </a:r>
            <a:endParaRPr lang="en-US" sz="2000" b="1" dirty="0" smtClean="0"/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individual organisms </a:t>
            </a:r>
            <a:endParaRPr lang="en-US" sz="2000" dirty="0" smtClean="0"/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samplings of the same </a:t>
            </a:r>
            <a:r>
              <a:rPr lang="en-US" sz="2000" dirty="0" smtClean="0"/>
              <a:t>tumor</a:t>
            </a:r>
          </a:p>
          <a:p>
            <a:pPr lvl="2"/>
            <a:r>
              <a:rPr lang="en-US" sz="2000" dirty="0" smtClean="0"/>
              <a:t>different </a:t>
            </a:r>
            <a:r>
              <a:rPr lang="en-US" sz="2000" dirty="0"/>
              <a:t>population of cells grown separately from each other but originating from the same cell-line. </a:t>
            </a:r>
            <a:endParaRPr lang="en-US" sz="2000" dirty="0" smtClean="0"/>
          </a:p>
          <a:p>
            <a:r>
              <a:rPr lang="en-US" sz="2000" b="1" dirty="0" smtClean="0"/>
              <a:t>A </a:t>
            </a:r>
            <a:r>
              <a:rPr lang="en-US" sz="2000" b="1" dirty="0"/>
              <a:t>biological replicate combines both technical and biological variability as it is also an independent case of all the technical steps.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06503"/>
            <a:ext cx="4495800" cy="275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533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Also see </a:t>
            </a:r>
            <a:r>
              <a:rPr lang="en-US" dirty="0" err="1" smtClean="0"/>
              <a:t>Blainey</a:t>
            </a:r>
            <a:r>
              <a:rPr lang="en-US" dirty="0" smtClean="0"/>
              <a:t> et al. </a:t>
            </a:r>
            <a:r>
              <a:rPr lang="en-US" dirty="0"/>
              <a:t>Nat Methods 11, 879–880 (2014) doi:10.1038/nmeth.3091</a:t>
            </a:r>
          </a:p>
        </p:txBody>
      </p:sp>
    </p:spTree>
    <p:extLst>
      <p:ext uri="{BB962C8B-B14F-4D97-AF65-F5344CB8AC3E}">
        <p14:creationId xmlns:p14="http://schemas.microsoft.com/office/powerpoint/2010/main" val="310930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Vocabulary-Statistical power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ability to identify differentially expressed genes when there really is a difference.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partly dependent on variance and therefore is affected by </a:t>
            </a:r>
            <a:r>
              <a:rPr lang="en-US" sz="2400" b="1" dirty="0"/>
              <a:t>the number of replicates</a:t>
            </a:r>
            <a:r>
              <a:rPr lang="en-US" sz="2400" dirty="0"/>
              <a:t> available and </a:t>
            </a:r>
            <a:r>
              <a:rPr lang="en-US" sz="2400" b="1" dirty="0"/>
              <a:t>sequencing depth</a:t>
            </a:r>
            <a:r>
              <a:rPr lang="en-US" sz="24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9235" y="4038600"/>
            <a:ext cx="739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err="1" smtClean="0"/>
              <a:t>Krzywinski</a:t>
            </a:r>
            <a:r>
              <a:rPr lang="en-US" sz="1200" dirty="0"/>
              <a:t>, M., Altman, N. Power and sample size. Nat Methods 10, 1139–1140 (2013) doi:10.1038/nmeth.2738</a:t>
            </a:r>
          </a:p>
        </p:txBody>
      </p:sp>
    </p:spTree>
    <p:extLst>
      <p:ext uri="{BB962C8B-B14F-4D97-AF65-F5344CB8AC3E}">
        <p14:creationId xmlns:p14="http://schemas.microsoft.com/office/powerpoint/2010/main" val="211978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Vocabulary-Confounding factors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dirty="0"/>
              <a:t>confounding </a:t>
            </a:r>
            <a:r>
              <a:rPr lang="en-US" sz="2400" dirty="0" smtClean="0"/>
              <a:t>factor </a:t>
            </a:r>
            <a:r>
              <a:rPr lang="en-US" sz="2400" dirty="0"/>
              <a:t>is a </a:t>
            </a:r>
            <a:r>
              <a:rPr lang="en-US" sz="2400" b="1" dirty="0"/>
              <a:t>nuisance variable</a:t>
            </a:r>
            <a:r>
              <a:rPr lang="en-US" sz="2400" dirty="0"/>
              <a:t> that is </a:t>
            </a:r>
            <a:r>
              <a:rPr lang="en-US" sz="2400" b="1" dirty="0"/>
              <a:t>associated with the factor of interest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Possible </a:t>
            </a:r>
            <a:r>
              <a:rPr lang="en-US" sz="2400" dirty="0"/>
              <a:t>confounding factors should be controlled for so they don't interfere with analysis. 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89446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09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74676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30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96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Biological and technical variance</a:t>
            </a:r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1122216"/>
            <a:ext cx="1981200" cy="1239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Observed gene </a:t>
            </a:r>
            <a:r>
              <a:rPr lang="en-US" dirty="0" err="1" smtClean="0"/>
              <a:t>expr</a:t>
            </a:r>
            <a:r>
              <a:rPr lang="en-US" dirty="0" smtClean="0"/>
              <a:t>. variance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1246904"/>
            <a:ext cx="1905000" cy="1032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Biological variance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77000" y="1458186"/>
            <a:ext cx="16764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Technical variance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04800" y="2514600"/>
            <a:ext cx="8458200" cy="4525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Biological replicates </a:t>
            </a:r>
            <a:r>
              <a:rPr lang="en-US" sz="2400" dirty="0" smtClean="0"/>
              <a:t>measure </a:t>
            </a:r>
            <a:r>
              <a:rPr lang="en-US" sz="2400" b="1" dirty="0" smtClean="0"/>
              <a:t>combined </a:t>
            </a:r>
            <a:r>
              <a:rPr lang="en-US" sz="2400" b="1" dirty="0"/>
              <a:t>biological and technical variability </a:t>
            </a:r>
            <a:endParaRPr lang="en-US" sz="2400" b="1" dirty="0" smtClean="0"/>
          </a:p>
          <a:p>
            <a:pPr lvl="1"/>
            <a:r>
              <a:rPr lang="en-US" sz="2000" dirty="0" smtClean="0"/>
              <a:t>Biological </a:t>
            </a:r>
            <a:r>
              <a:rPr lang="en-US" sz="2000" dirty="0"/>
              <a:t>variability is the main source of variability </a:t>
            </a:r>
            <a:endParaRPr lang="en-US" sz="2000" dirty="0" smtClean="0"/>
          </a:p>
          <a:p>
            <a:pPr lvl="2"/>
            <a:r>
              <a:rPr lang="en-US" sz="1800" dirty="0"/>
              <a:t>N</a:t>
            </a:r>
            <a:r>
              <a:rPr lang="en-US" sz="1800" dirty="0" smtClean="0"/>
              <a:t>atural variation (Genetic and stochastic)  </a:t>
            </a:r>
            <a:r>
              <a:rPr lang="en-US" sz="1800" dirty="0"/>
              <a:t>in the population and within cells</a:t>
            </a:r>
            <a:r>
              <a:rPr lang="en-US" sz="1800" dirty="0" smtClean="0"/>
              <a:t>.</a:t>
            </a:r>
          </a:p>
          <a:p>
            <a:pPr lvl="1"/>
            <a:r>
              <a:rPr lang="en-US" sz="2000" dirty="0"/>
              <a:t>The amount of variance between your biological replicates will affect the outcome of your analysis. Ideally, you aim to </a:t>
            </a:r>
            <a:r>
              <a:rPr lang="en-US" sz="2000" b="1" dirty="0"/>
              <a:t>have minimal variability between samples</a:t>
            </a:r>
            <a:r>
              <a:rPr lang="en-US" sz="2000" dirty="0"/>
              <a:t> so you only measure the effect of the condition of interest.</a:t>
            </a:r>
            <a:r>
              <a:rPr lang="en-US" sz="2000" dirty="0" smtClean="0"/>
              <a:t> </a:t>
            </a:r>
          </a:p>
          <a:p>
            <a:r>
              <a:rPr lang="en-US" sz="2400" b="1" dirty="0" smtClean="0"/>
              <a:t>Technical variation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Mainly from </a:t>
            </a:r>
            <a:r>
              <a:rPr lang="en-US" sz="2000" b="1" dirty="0"/>
              <a:t>RNA processing</a:t>
            </a:r>
            <a:r>
              <a:rPr lang="en-US" sz="2000" dirty="0"/>
              <a:t> </a:t>
            </a:r>
            <a:r>
              <a:rPr lang="en-US" sz="2000" dirty="0" smtClean="0"/>
              <a:t> + </a:t>
            </a:r>
            <a:r>
              <a:rPr lang="en-US" sz="2000" b="1" dirty="0" smtClean="0"/>
              <a:t>library prep</a:t>
            </a:r>
          </a:p>
          <a:p>
            <a:pPr lvl="1"/>
            <a:r>
              <a:rPr lang="en-US" sz="2000" b="1" dirty="0" smtClean="0"/>
              <a:t>flow cells or lane effect</a:t>
            </a:r>
            <a:r>
              <a:rPr lang="en-US" sz="2000" dirty="0" smtClean="0"/>
              <a:t> is usually small</a:t>
            </a:r>
          </a:p>
          <a:p>
            <a:pPr lvl="1"/>
            <a:r>
              <a:rPr lang="en-US" sz="2000" dirty="0" smtClean="0"/>
              <a:t>Generally</a:t>
            </a:r>
            <a:r>
              <a:rPr lang="en-US" sz="2000" dirty="0"/>
              <a:t>, creating </a:t>
            </a:r>
            <a:r>
              <a:rPr lang="en-US" sz="2000" b="1" dirty="0"/>
              <a:t>technical replicates </a:t>
            </a:r>
            <a:r>
              <a:rPr lang="en-US" sz="2000" b="1" dirty="0" smtClean="0"/>
              <a:t>is unnecessary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76253" y="1425714"/>
                <a:ext cx="6051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53" y="1425714"/>
                <a:ext cx="605147" cy="70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01145" y="1388264"/>
                <a:ext cx="762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/>
                          <a:ea typeface="Cambria Math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45" y="1388264"/>
                <a:ext cx="762000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65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Treating Bioinformatics as a Data Science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2057400"/>
            <a:ext cx="533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Seven </a:t>
            </a:r>
            <a:r>
              <a:rPr lang="en-US" b="1" dirty="0"/>
              <a:t>stages to data </a:t>
            </a:r>
            <a:r>
              <a:rPr lang="en-US" b="1" dirty="0" smtClean="0"/>
              <a:t>science</a:t>
            </a:r>
            <a:endParaRPr lang="en-US" b="1" dirty="0"/>
          </a:p>
          <a:p>
            <a:pPr marL="0" indent="0">
              <a:buNone/>
            </a:pPr>
            <a:r>
              <a:rPr lang="en-US" sz="2400" b="1" dirty="0"/>
              <a:t>1. Define the question of interest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2. Get the data</a:t>
            </a:r>
          </a:p>
          <a:p>
            <a:pPr marL="0" indent="0">
              <a:buNone/>
            </a:pPr>
            <a:r>
              <a:rPr lang="en-US" sz="2400" b="1" dirty="0"/>
              <a:t>3. Clean the data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4. Explore the data</a:t>
            </a:r>
          </a:p>
          <a:p>
            <a:pPr marL="0" indent="0">
              <a:buNone/>
            </a:pPr>
            <a:r>
              <a:rPr lang="en-US" sz="2400" b="1" dirty="0"/>
              <a:t>5. Fit statistical models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6. Communicate the results</a:t>
            </a:r>
          </a:p>
          <a:p>
            <a:pPr marL="0" indent="0">
              <a:buNone/>
            </a:pPr>
            <a:r>
              <a:rPr lang="en-US" sz="2400" b="1" dirty="0"/>
              <a:t>7. Make your analysis reproducible</a:t>
            </a:r>
          </a:p>
        </p:txBody>
      </p:sp>
    </p:spTree>
    <p:extLst>
      <p:ext uri="{BB962C8B-B14F-4D97-AF65-F5344CB8AC3E}">
        <p14:creationId xmlns:p14="http://schemas.microsoft.com/office/powerpoint/2010/main" val="3216803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Sources and size of variability in RNA-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6805"/>
            <a:ext cx="8875964" cy="423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1524000"/>
            <a:ext cx="1905000" cy="2372375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" y="15240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Biological variability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14800" y="1459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Technical variability</a:t>
            </a:r>
            <a:endParaRPr lang="en-US" b="1" dirty="0"/>
          </a:p>
        </p:txBody>
      </p:sp>
      <p:sp>
        <p:nvSpPr>
          <p:cNvPr id="10" name="Freeform 9"/>
          <p:cNvSpPr/>
          <p:nvPr/>
        </p:nvSpPr>
        <p:spPr>
          <a:xfrm>
            <a:off x="2328143" y="1486976"/>
            <a:ext cx="6680499" cy="4528969"/>
          </a:xfrm>
          <a:custGeom>
            <a:avLst/>
            <a:gdLst>
              <a:gd name="connsiteX0" fmla="*/ 0 w 6680499"/>
              <a:gd name="connsiteY0" fmla="*/ 0 h 4528969"/>
              <a:gd name="connsiteX1" fmla="*/ 0 w 6680499"/>
              <a:gd name="connsiteY1" fmla="*/ 2377440 h 4528969"/>
              <a:gd name="connsiteX2" fmla="*/ 3291840 w 6680499"/>
              <a:gd name="connsiteY2" fmla="*/ 2377440 h 4528969"/>
              <a:gd name="connsiteX3" fmla="*/ 3302597 w 6680499"/>
              <a:gd name="connsiteY3" fmla="*/ 4528969 h 4528969"/>
              <a:gd name="connsiteX4" fmla="*/ 6669741 w 6680499"/>
              <a:gd name="connsiteY4" fmla="*/ 4518212 h 4528969"/>
              <a:gd name="connsiteX5" fmla="*/ 6680499 w 6680499"/>
              <a:gd name="connsiteY5" fmla="*/ 75303 h 4528969"/>
              <a:gd name="connsiteX6" fmla="*/ 0 w 6680499"/>
              <a:gd name="connsiteY6" fmla="*/ 75303 h 4528969"/>
              <a:gd name="connsiteX7" fmla="*/ 0 w 6680499"/>
              <a:gd name="connsiteY7" fmla="*/ 75303 h 452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0499" h="4528969">
                <a:moveTo>
                  <a:pt x="0" y="0"/>
                </a:moveTo>
                <a:lnTo>
                  <a:pt x="0" y="2377440"/>
                </a:lnTo>
                <a:lnTo>
                  <a:pt x="3291840" y="2377440"/>
                </a:lnTo>
                <a:cubicBezTo>
                  <a:pt x="3295426" y="3094616"/>
                  <a:pt x="3299011" y="3811793"/>
                  <a:pt x="3302597" y="4528969"/>
                </a:cubicBezTo>
                <a:lnTo>
                  <a:pt x="6669741" y="4518212"/>
                </a:lnTo>
                <a:lnTo>
                  <a:pt x="6680499" y="75303"/>
                </a:lnTo>
                <a:lnTo>
                  <a:pt x="0" y="75303"/>
                </a:lnTo>
                <a:lnTo>
                  <a:pt x="0" y="75303"/>
                </a:lnTo>
              </a:path>
            </a:pathLst>
          </a:cu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80782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Big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Biggest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400" y="3516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Big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400" y="5650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Very small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5284" y="6291431"/>
            <a:ext cx="626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(Van de Berge et al. </a:t>
            </a:r>
            <a:r>
              <a:rPr lang="en-US" dirty="0" err="1"/>
              <a:t>Annu</a:t>
            </a:r>
            <a:r>
              <a:rPr lang="en-US" dirty="0"/>
              <a:t>. Rev. Biomed. Data Sci. 2019. </a:t>
            </a:r>
            <a:r>
              <a:rPr lang="en-US" dirty="0" smtClean="0"/>
              <a:t>2:139–73)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8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Strategies to </a:t>
            </a:r>
            <a:r>
              <a:rPr lang="en-US" sz="3200" b="1" dirty="0" smtClean="0"/>
              <a:t>minimize </a:t>
            </a:r>
            <a:r>
              <a:rPr lang="en-US" sz="3200" b="1" dirty="0"/>
              <a:t>variation between samples and to control confounding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910"/>
            <a:ext cx="5791200" cy="3124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Choosing </a:t>
            </a:r>
            <a:r>
              <a:rPr lang="en-US" sz="2000" dirty="0"/>
              <a:t>organisms </a:t>
            </a:r>
            <a:r>
              <a:rPr lang="en-US" sz="2000" dirty="0" smtClean="0"/>
              <a:t>of </a:t>
            </a:r>
            <a:r>
              <a:rPr lang="en-US" sz="2000" b="1" dirty="0" smtClean="0"/>
              <a:t>similar genetic background </a:t>
            </a:r>
            <a:r>
              <a:rPr lang="en-US" sz="2000" dirty="0" smtClean="0"/>
              <a:t>(littermates)</a:t>
            </a:r>
            <a:endParaRPr lang="en-US" sz="2000" dirty="0"/>
          </a:p>
          <a:p>
            <a:r>
              <a:rPr lang="en-US" sz="2000" dirty="0" smtClean="0"/>
              <a:t>Choosing </a:t>
            </a:r>
            <a:r>
              <a:rPr lang="en-US" sz="2000" dirty="0"/>
              <a:t>organisms of the </a:t>
            </a:r>
            <a:r>
              <a:rPr lang="en-US" sz="2000" b="1" dirty="0"/>
              <a:t>same sex </a:t>
            </a:r>
            <a:r>
              <a:rPr lang="en-US" sz="2000" dirty="0"/>
              <a:t>if </a:t>
            </a:r>
            <a:r>
              <a:rPr lang="en-US" sz="2000" dirty="0" smtClean="0"/>
              <a:t>possible</a:t>
            </a:r>
            <a:endParaRPr lang="en-US" sz="2000" dirty="0"/>
          </a:p>
          <a:p>
            <a:r>
              <a:rPr lang="en-US" sz="2000" dirty="0" smtClean="0"/>
              <a:t>Using </a:t>
            </a:r>
            <a:r>
              <a:rPr lang="en-US" sz="2000" dirty="0"/>
              <a:t>a </a:t>
            </a:r>
            <a:r>
              <a:rPr lang="en-US" sz="2000" b="1" dirty="0"/>
              <a:t>constant sample collection </a:t>
            </a:r>
            <a:r>
              <a:rPr lang="en-US" sz="2000" b="1" dirty="0" smtClean="0"/>
              <a:t>time and sampling sites on tissues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Having </a:t>
            </a:r>
            <a:r>
              <a:rPr lang="en-US" sz="2000" dirty="0"/>
              <a:t>the </a:t>
            </a:r>
            <a:r>
              <a:rPr lang="en-US" sz="2000" b="1" dirty="0"/>
              <a:t>same laboratory technician </a:t>
            </a:r>
            <a:r>
              <a:rPr lang="en-US" sz="2000" dirty="0"/>
              <a:t>perform </a:t>
            </a:r>
            <a:r>
              <a:rPr lang="en-US" sz="2000" dirty="0" smtClean="0"/>
              <a:t>RNA prep and library prep, same </a:t>
            </a:r>
            <a:r>
              <a:rPr lang="en-US" sz="2000" b="1" dirty="0" smtClean="0"/>
              <a:t>lots of reagents</a:t>
            </a:r>
            <a:r>
              <a:rPr lang="en-US" sz="2000" dirty="0" smtClean="0"/>
              <a:t>, </a:t>
            </a:r>
            <a:r>
              <a:rPr lang="en-US" sz="2000" b="1" dirty="0" smtClean="0"/>
              <a:t>limit processing time range</a:t>
            </a:r>
          </a:p>
          <a:p>
            <a:r>
              <a:rPr lang="en-US" sz="2000" dirty="0"/>
              <a:t>If variation between samples can not be </a:t>
            </a:r>
            <a:r>
              <a:rPr lang="en-US" sz="2000" dirty="0" smtClean="0"/>
              <a:t>removed, use </a:t>
            </a:r>
            <a:r>
              <a:rPr lang="en-US" sz="2000" b="1" dirty="0" smtClean="0"/>
              <a:t>balanced blocking design </a:t>
            </a:r>
            <a:r>
              <a:rPr lang="en-US" sz="2000" dirty="0" smtClean="0"/>
              <a:t>and </a:t>
            </a:r>
            <a:r>
              <a:rPr lang="en-US" sz="2000" b="1" dirty="0" smtClean="0"/>
              <a:t>modeling the block effect</a:t>
            </a:r>
            <a:r>
              <a:rPr lang="en-US" sz="2000" dirty="0" smtClean="0"/>
              <a:t> during </a:t>
            </a:r>
            <a:r>
              <a:rPr lang="en-US" sz="2000" dirty="0"/>
              <a:t>analysis</a:t>
            </a:r>
          </a:p>
          <a:p>
            <a:r>
              <a:rPr lang="en-US" sz="2000" b="1" dirty="0" smtClean="0"/>
              <a:t>Randomizing</a:t>
            </a:r>
            <a:r>
              <a:rPr lang="en-US" sz="2000" dirty="0" smtClean="0"/>
              <a:t> </a:t>
            </a:r>
            <a:r>
              <a:rPr lang="en-US" sz="2000" dirty="0"/>
              <a:t>samples to prevent a </a:t>
            </a:r>
            <a:r>
              <a:rPr lang="en-US" sz="2000" b="1" dirty="0"/>
              <a:t>confounding batch </a:t>
            </a:r>
            <a:r>
              <a:rPr lang="en-US" sz="2000" dirty="0"/>
              <a:t>effect if all samples can't be processed at one time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87" y="1219200"/>
            <a:ext cx="5457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743200"/>
            <a:ext cx="3037173" cy="304800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6248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Krzywinski</a:t>
            </a:r>
            <a:r>
              <a:rPr lang="en-US" dirty="0" smtClean="0"/>
              <a:t> and Altman. Nat </a:t>
            </a:r>
            <a:r>
              <a:rPr lang="en-US" dirty="0"/>
              <a:t>Methods 11, 699–700 (2014) doi:10.1038/nmeth.3005</a:t>
            </a:r>
          </a:p>
        </p:txBody>
      </p:sp>
    </p:spTree>
    <p:extLst>
      <p:ext uri="{BB962C8B-B14F-4D97-AF65-F5344CB8AC3E}">
        <p14:creationId xmlns:p14="http://schemas.microsoft.com/office/powerpoint/2010/main" val="22706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Number of Replicates and Sequencing </a:t>
            </a:r>
            <a:r>
              <a:rPr lang="en-US" sz="3200" b="1" dirty="0"/>
              <a:t>r</a:t>
            </a:r>
            <a:r>
              <a:rPr lang="en-US" sz="3200" b="1" dirty="0" smtClean="0"/>
              <a:t>eads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0426"/>
            <a:ext cx="8305800" cy="53913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As a general rule, the number of biological replicates should </a:t>
            </a:r>
            <a:r>
              <a:rPr lang="en-US" b="1" dirty="0"/>
              <a:t>never be below </a:t>
            </a:r>
            <a:r>
              <a:rPr lang="en-US" b="1" dirty="0" smtClean="0"/>
              <a:t>3 (ideally, 6 replicates).</a:t>
            </a:r>
          </a:p>
          <a:p>
            <a:r>
              <a:rPr lang="en-US" dirty="0"/>
              <a:t>For a basic RNA-</a:t>
            </a:r>
            <a:r>
              <a:rPr lang="en-US" dirty="0" err="1"/>
              <a:t>seq</a:t>
            </a:r>
            <a:r>
              <a:rPr lang="en-US" dirty="0"/>
              <a:t> differential expression experiment, </a:t>
            </a:r>
            <a:r>
              <a:rPr lang="en-US" b="1" dirty="0"/>
              <a:t>10M to 20M reads per sample</a:t>
            </a:r>
            <a:r>
              <a:rPr lang="en-US" dirty="0"/>
              <a:t> is usually </a:t>
            </a:r>
            <a:r>
              <a:rPr lang="en-US" dirty="0" smtClean="0"/>
              <a:t>enough. Do consider the </a:t>
            </a:r>
            <a:r>
              <a:rPr lang="en-US" dirty="0" err="1" smtClean="0"/>
              <a:t>transcriptome</a:t>
            </a:r>
            <a:r>
              <a:rPr lang="en-US" dirty="0" smtClean="0"/>
              <a:t> complexity.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replicates are often better investments than </a:t>
            </a:r>
            <a:r>
              <a:rPr lang="en-US" dirty="0" smtClean="0"/>
              <a:t>deeper sequencing</a:t>
            </a:r>
          </a:p>
          <a:p>
            <a:r>
              <a:rPr lang="en-US" b="1" dirty="0"/>
              <a:t>Biological variability </a:t>
            </a:r>
            <a:r>
              <a:rPr lang="en-US" dirty="0"/>
              <a:t>is usually the largest effect limiting the power of RNA-</a:t>
            </a:r>
            <a:r>
              <a:rPr lang="en-US" dirty="0" err="1"/>
              <a:t>seq</a:t>
            </a:r>
            <a:r>
              <a:rPr lang="en-US" dirty="0"/>
              <a:t> analysis</a:t>
            </a:r>
            <a:endParaRPr lang="en-US" b="1" dirty="0" smtClean="0"/>
          </a:p>
          <a:p>
            <a:r>
              <a:rPr lang="en-US" b="1" dirty="0" smtClean="0"/>
              <a:t>Scotty – A web-based tool for Power </a:t>
            </a:r>
            <a:r>
              <a:rPr lang="en-US" b="1" dirty="0"/>
              <a:t>Analysis for RNA </a:t>
            </a:r>
            <a:r>
              <a:rPr lang="en-US" b="1" dirty="0" err="1"/>
              <a:t>Seq</a:t>
            </a:r>
            <a:r>
              <a:rPr lang="en-US" b="1" dirty="0"/>
              <a:t> </a:t>
            </a:r>
            <a:r>
              <a:rPr lang="en-US" b="1" dirty="0" smtClean="0"/>
              <a:t>Experiments: </a:t>
            </a:r>
            <a:r>
              <a:rPr lang="en-US" dirty="0">
                <a:hlinkClick r:id="rId2"/>
              </a:rPr>
              <a:t>http://scotty.genetics.utah.edu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6934200" cy="226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6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787"/>
            <a:ext cx="8229600" cy="76941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Sequencing depth vs. replicates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04800" y="2795798"/>
            <a:ext cx="3810000" cy="3757402"/>
            <a:chOff x="1219200" y="1600200"/>
            <a:chExt cx="5516829" cy="49919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00200"/>
              <a:ext cx="5516829" cy="4991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>
              <a:off x="1981200" y="2514600"/>
              <a:ext cx="4648200" cy="0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19200" y="2286000"/>
              <a:ext cx="914400" cy="44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0.80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3048000" y="1752600"/>
              <a:ext cx="0" cy="4267200"/>
            </a:xfrm>
            <a:prstGeom prst="line">
              <a:avLst/>
            </a:prstGeom>
            <a:ln w="254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29" y="2754788"/>
            <a:ext cx="3893372" cy="37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81600" y="6550223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(Monaco et al. 2019, Cell Reports 26, 1627-1640)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6581001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04800" y="762000"/>
            <a:ext cx="8610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Once fragments &gt; 10 M, further increasing sequencing </a:t>
            </a:r>
            <a:r>
              <a:rPr lang="en-US" sz="2000" dirty="0"/>
              <a:t>only marginally increases the </a:t>
            </a:r>
            <a:r>
              <a:rPr lang="en-US" sz="2000" dirty="0" smtClean="0"/>
              <a:t>number </a:t>
            </a:r>
            <a:r>
              <a:rPr lang="en-US" sz="2000" dirty="0"/>
              <a:t>of lowly expressed </a:t>
            </a:r>
            <a:r>
              <a:rPr lang="en-US" sz="2000" dirty="0" smtClean="0"/>
              <a:t>genes detected, but statistical </a:t>
            </a:r>
            <a:r>
              <a:rPr lang="en-US" sz="2000" dirty="0"/>
              <a:t>power to detect DE does not improve </a:t>
            </a:r>
            <a:r>
              <a:rPr lang="en-US" sz="2000" dirty="0" smtClean="0"/>
              <a:t>considerably.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 most </a:t>
            </a:r>
            <a:r>
              <a:rPr lang="en-US" sz="2000" dirty="0"/>
              <a:t>cases, </a:t>
            </a:r>
            <a:r>
              <a:rPr lang="en-US" sz="2000" dirty="0" smtClean="0"/>
              <a:t>increasing replicates is more beneficial than increasing sequencing depth. CAUTION: weight library prep cost </a:t>
            </a:r>
            <a:r>
              <a:rPr lang="en-US" sz="2000" i="1" dirty="0" smtClean="0"/>
              <a:t>vs</a:t>
            </a:r>
            <a:r>
              <a:rPr lang="en-US" sz="2000" dirty="0" smtClean="0"/>
              <a:t>. sequencing cost!!.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43600" y="3048000"/>
            <a:ext cx="0" cy="2971800"/>
          </a:xfrm>
          <a:prstGeom prst="line">
            <a:avLst/>
          </a:prstGeom>
          <a:ln w="254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Sequencing options to </a:t>
            </a:r>
            <a:r>
              <a:rPr lang="en-US" sz="3600" b="1" dirty="0" smtClean="0"/>
              <a:t>consider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458200" cy="57912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/>
              <a:t>Quality and quantity of total RNA</a:t>
            </a:r>
          </a:p>
          <a:p>
            <a:pPr lvl="1"/>
            <a:r>
              <a:rPr lang="en-US" b="1" dirty="0" smtClean="0"/>
              <a:t>100 ~250 </a:t>
            </a:r>
            <a:r>
              <a:rPr lang="en-US" b="1" dirty="0" err="1" smtClean="0"/>
              <a:t>ng</a:t>
            </a:r>
            <a:r>
              <a:rPr lang="en-US" b="1" dirty="0" smtClean="0"/>
              <a:t> total RNA per sample</a:t>
            </a:r>
          </a:p>
          <a:p>
            <a:pPr lvl="1"/>
            <a:r>
              <a:rPr lang="en-US" b="1" dirty="0" smtClean="0"/>
              <a:t>RIN &gt; 7.0 (adjust for RIN in models)</a:t>
            </a:r>
            <a:r>
              <a:rPr lang="en-US" dirty="0">
                <a:hlinkClick r:id="rId2"/>
              </a:rPr>
              <a:t> </a:t>
            </a:r>
            <a:r>
              <a:rPr lang="en-US" b="1" dirty="0" smtClean="0"/>
              <a:t>RNA enrichment method</a:t>
            </a:r>
          </a:p>
          <a:p>
            <a:pPr lvl="1"/>
            <a:r>
              <a:rPr lang="en-US" dirty="0"/>
              <a:t>Poly-A </a:t>
            </a:r>
            <a:r>
              <a:rPr lang="en-US" dirty="0" smtClean="0"/>
              <a:t>enrichment (</a:t>
            </a:r>
            <a:r>
              <a:rPr lang="en-US" dirty="0"/>
              <a:t>minimum of </a:t>
            </a:r>
            <a:r>
              <a:rPr lang="en-US" dirty="0" smtClean="0"/>
              <a:t>100ng)</a:t>
            </a:r>
          </a:p>
          <a:p>
            <a:pPr lvl="2"/>
            <a:r>
              <a:rPr lang="en-US" dirty="0"/>
              <a:t>recommended for most standard RNA-</a:t>
            </a:r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lvl="2"/>
            <a:r>
              <a:rPr lang="en-US" dirty="0" smtClean="0"/>
              <a:t>provide no information </a:t>
            </a:r>
            <a:r>
              <a:rPr lang="en-US" dirty="0"/>
              <a:t>about microRNAs and other non-coding RNA species</a:t>
            </a:r>
            <a:endParaRPr lang="en-US" dirty="0" smtClean="0"/>
          </a:p>
          <a:p>
            <a:pPr lvl="1"/>
            <a:r>
              <a:rPr lang="en-US" b="1" dirty="0" err="1" smtClean="0"/>
              <a:t>rRNA</a:t>
            </a:r>
            <a:r>
              <a:rPr lang="en-US" b="1" dirty="0" smtClean="0"/>
              <a:t> </a:t>
            </a:r>
            <a:r>
              <a:rPr lang="en-US" b="1" dirty="0" err="1" smtClean="0"/>
              <a:t>depeletion</a:t>
            </a:r>
            <a:r>
              <a:rPr lang="en-US" b="1" dirty="0" smtClean="0"/>
              <a:t> (</a:t>
            </a:r>
            <a:r>
              <a:rPr lang="en-US" dirty="0"/>
              <a:t>minimum of </a:t>
            </a:r>
            <a:r>
              <a:rPr lang="en-US" dirty="0" smtClean="0"/>
              <a:t>200ng)</a:t>
            </a:r>
            <a:endParaRPr lang="en-US" b="1" dirty="0" smtClean="0"/>
          </a:p>
          <a:p>
            <a:pPr lvl="2"/>
            <a:r>
              <a:rPr lang="en-US" dirty="0"/>
              <a:t>more </a:t>
            </a:r>
            <a:r>
              <a:rPr lang="en-US" dirty="0" smtClean="0"/>
              <a:t>noisy</a:t>
            </a:r>
          </a:p>
          <a:p>
            <a:pPr lvl="2"/>
            <a:r>
              <a:rPr lang="en-US" dirty="0" smtClean="0"/>
              <a:t>recommended for </a:t>
            </a:r>
            <a:r>
              <a:rPr lang="en-US" dirty="0"/>
              <a:t>poor or variable </a:t>
            </a:r>
            <a:r>
              <a:rPr lang="en-US" dirty="0" smtClean="0"/>
              <a:t>quality </a:t>
            </a:r>
            <a:r>
              <a:rPr lang="en-US" dirty="0"/>
              <a:t>of </a:t>
            </a:r>
            <a:r>
              <a:rPr lang="en-US" dirty="0" smtClean="0"/>
              <a:t>RNA</a:t>
            </a:r>
          </a:p>
          <a:p>
            <a:r>
              <a:rPr lang="en-US" b="1" dirty="0"/>
              <a:t>R</a:t>
            </a:r>
            <a:r>
              <a:rPr lang="en-US" b="1" dirty="0" smtClean="0"/>
              <a:t>ead type and read length</a:t>
            </a:r>
          </a:p>
          <a:p>
            <a:pPr lvl="1"/>
            <a:r>
              <a:rPr lang="en-US" b="1" dirty="0" smtClean="0"/>
              <a:t>Single end:  recommended for basic DEG analysis</a:t>
            </a:r>
          </a:p>
          <a:p>
            <a:pPr lvl="1"/>
            <a:r>
              <a:rPr lang="en-US" b="1" dirty="0" smtClean="0"/>
              <a:t>Paired end: recommended for </a:t>
            </a:r>
            <a:r>
              <a:rPr lang="en-US" b="1" dirty="0" err="1" smtClean="0"/>
              <a:t>transcriptome</a:t>
            </a:r>
            <a:r>
              <a:rPr lang="en-US" b="1" dirty="0" smtClean="0"/>
              <a:t> assembly</a:t>
            </a:r>
          </a:p>
          <a:p>
            <a:pPr lvl="1"/>
            <a:r>
              <a:rPr lang="en-US" b="1" dirty="0" smtClean="0"/>
              <a:t>50-100 </a:t>
            </a:r>
            <a:r>
              <a:rPr lang="en-US" b="1" dirty="0" err="1" smtClean="0"/>
              <a:t>bp</a:t>
            </a:r>
            <a:r>
              <a:rPr lang="en-US" b="1" dirty="0" smtClean="0"/>
              <a:t> SE for counting; 100-150 </a:t>
            </a:r>
            <a:r>
              <a:rPr lang="en-US" b="1" dirty="0" err="1" smtClean="0"/>
              <a:t>bp</a:t>
            </a:r>
            <a:r>
              <a:rPr lang="en-US" b="1" dirty="0" smtClean="0"/>
              <a:t> PE for transcript reconstruction</a:t>
            </a:r>
          </a:p>
          <a:p>
            <a:pPr lvl="1"/>
            <a:r>
              <a:rPr lang="en-US" dirty="0" smtClean="0"/>
              <a:t>Applications that </a:t>
            </a:r>
            <a:r>
              <a:rPr lang="en-US" dirty="0"/>
              <a:t>require </a:t>
            </a:r>
            <a:r>
              <a:rPr lang="en-US" b="1" dirty="0"/>
              <a:t>more</a:t>
            </a:r>
            <a:r>
              <a:rPr lang="en-US" dirty="0"/>
              <a:t>, </a:t>
            </a:r>
            <a:r>
              <a:rPr lang="en-US" b="1" dirty="0"/>
              <a:t>longer, </a:t>
            </a:r>
            <a:r>
              <a:rPr lang="en-US" dirty="0"/>
              <a:t>and possibly </a:t>
            </a:r>
            <a:r>
              <a:rPr lang="en-US" b="1" dirty="0" smtClean="0"/>
              <a:t>paired-end </a:t>
            </a:r>
            <a:r>
              <a:rPr lang="en-US" dirty="0" smtClean="0"/>
              <a:t>reads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quantification of </a:t>
            </a:r>
            <a:r>
              <a:rPr lang="en-US" b="1" dirty="0"/>
              <a:t>lowly expressed </a:t>
            </a:r>
            <a:r>
              <a:rPr lang="en-US" dirty="0"/>
              <a:t>genes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identification of genes with </a:t>
            </a:r>
            <a:r>
              <a:rPr lang="en-US" b="1" dirty="0"/>
              <a:t>small changes </a:t>
            </a:r>
            <a:r>
              <a:rPr lang="en-US" dirty="0"/>
              <a:t>between conditions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investigation of </a:t>
            </a:r>
            <a:r>
              <a:rPr lang="en-US" b="1" dirty="0"/>
              <a:t>alternative splicing</a:t>
            </a:r>
            <a:r>
              <a:rPr lang="en-US" dirty="0"/>
              <a:t>/isoform quantification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dirty="0"/>
              <a:t>identification of </a:t>
            </a:r>
            <a:r>
              <a:rPr lang="en-US" b="1" dirty="0"/>
              <a:t>novel transcripts</a:t>
            </a:r>
            <a:r>
              <a:rPr lang="en-US" dirty="0"/>
              <a:t>, chimeric transcripts</a:t>
            </a:r>
          </a:p>
          <a:p>
            <a:pPr marL="914400" lvl="2" indent="0">
              <a:buNone/>
            </a:pPr>
            <a:r>
              <a:rPr lang="en-US" sz="1600" dirty="0"/>
              <a:t>• </a:t>
            </a:r>
            <a:r>
              <a:rPr lang="en-US" i="1" dirty="0"/>
              <a:t>de novo </a:t>
            </a:r>
            <a:r>
              <a:rPr lang="en-US" b="1" dirty="0" err="1"/>
              <a:t>transcriptome</a:t>
            </a:r>
            <a:r>
              <a:rPr lang="en-US" b="1" dirty="0"/>
              <a:t> assembly</a:t>
            </a:r>
            <a:endParaRPr lang="en-US" b="1" dirty="0" smtClean="0"/>
          </a:p>
          <a:p>
            <a:r>
              <a:rPr lang="en-US" b="1" dirty="0" err="1" smtClean="0"/>
              <a:t>Strandedness</a:t>
            </a:r>
            <a:endParaRPr lang="en-US" b="1" dirty="0"/>
          </a:p>
          <a:p>
            <a:pPr lvl="1"/>
            <a:r>
              <a:rPr lang="en-US" b="1" dirty="0" smtClean="0"/>
              <a:t>Non-stranded: </a:t>
            </a:r>
            <a:r>
              <a:rPr lang="en-US" dirty="0"/>
              <a:t> recommended for basic RNA-</a:t>
            </a:r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 smtClean="0"/>
              <a:t>experiments</a:t>
            </a:r>
          </a:p>
          <a:p>
            <a:pPr lvl="1"/>
            <a:r>
              <a:rPr lang="en-US" b="1" dirty="0" smtClean="0"/>
              <a:t>Stranded</a:t>
            </a:r>
            <a:r>
              <a:rPr lang="en-US" dirty="0" smtClean="0"/>
              <a:t>: </a:t>
            </a:r>
            <a:r>
              <a:rPr lang="en-US" dirty="0"/>
              <a:t>novel transcript </a:t>
            </a:r>
            <a:r>
              <a:rPr lang="en-US" dirty="0" smtClean="0"/>
              <a:t>discovery,  more accurate quantitation</a:t>
            </a:r>
          </a:p>
          <a:p>
            <a:r>
              <a:rPr lang="en-US" b="1" dirty="0" smtClean="0"/>
              <a:t>Multiplexing: minimize lane effect</a:t>
            </a:r>
          </a:p>
          <a:p>
            <a:r>
              <a:rPr lang="en-US" b="1" dirty="0"/>
              <a:t>Spike-in controls</a:t>
            </a:r>
            <a:r>
              <a:rPr lang="en-US" b="1" dirty="0" smtClean="0"/>
              <a:t>:</a:t>
            </a:r>
          </a:p>
          <a:p>
            <a:pPr lvl="1"/>
            <a:r>
              <a:rPr lang="en-US" dirty="0" smtClean="0"/>
              <a:t>Have been used </a:t>
            </a:r>
            <a:r>
              <a:rPr lang="en-US" dirty="0"/>
              <a:t>for </a:t>
            </a:r>
            <a:r>
              <a:rPr lang="en-US" dirty="0" smtClean="0"/>
              <a:t>normalization </a:t>
            </a:r>
            <a:r>
              <a:rPr lang="en-US" dirty="0"/>
              <a:t>and quality </a:t>
            </a:r>
            <a:r>
              <a:rPr lang="en-US" dirty="0" smtClean="0"/>
              <a:t>control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ecent </a:t>
            </a:r>
            <a:r>
              <a:rPr lang="en-US" dirty="0"/>
              <a:t>work has shown that the amount of technical variability in their use dramatically reduces their utility</a:t>
            </a:r>
            <a:r>
              <a:rPr lang="en-US" dirty="0" smtClean="0"/>
              <a:t>. (not recommended, </a:t>
            </a:r>
            <a:r>
              <a:rPr lang="en-US" dirty="0" err="1" smtClean="0"/>
              <a:t>Risso</a:t>
            </a:r>
            <a:r>
              <a:rPr lang="en-US" dirty="0" smtClean="0"/>
              <a:t> et al</a:t>
            </a:r>
            <a:r>
              <a:rPr lang="en-US" dirty="0"/>
              <a:t>. </a:t>
            </a:r>
            <a:r>
              <a:rPr lang="en-US" dirty="0" smtClean="0"/>
              <a:t>Nature </a:t>
            </a:r>
            <a:r>
              <a:rPr lang="en-US" dirty="0"/>
              <a:t>Biotechnology, </a:t>
            </a:r>
            <a:r>
              <a:rPr lang="en-US" dirty="0" smtClean="0"/>
              <a:t>2014, 1-10</a:t>
            </a:r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6581001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 smtClean="0">
                <a:hlinkClick r:id="rId2"/>
              </a:rPr>
              <a:t>(https</a:t>
            </a:r>
            <a:r>
              <a:rPr lang="en-US" sz="1200" dirty="0">
                <a:hlinkClick r:id="rId2"/>
              </a:rPr>
              <a:t>://www.melbournebioinformatics.org.au/tutorials/tutorials/rna_seq_exp_design/rna_seq_experimental_design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142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524000"/>
            <a:ext cx="3505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1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RNA quantity and quality (RIN)</a:t>
            </a:r>
            <a:br>
              <a:rPr lang="en-US" sz="3600" b="1" dirty="0" smtClean="0"/>
            </a:br>
            <a:r>
              <a:rPr lang="en-US" sz="2000" b="1" dirty="0" smtClean="0"/>
              <a:t>determines choice of library preparation protocols</a:t>
            </a:r>
            <a:endParaRPr lang="en-US" sz="3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24425"/>
            <a:ext cx="6553200" cy="310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6324600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Schroeder </a:t>
            </a:r>
            <a:r>
              <a:rPr lang="en-US" sz="1000" dirty="0"/>
              <a:t>et al. The RIN: an RNA integrity number for assigning integrity values to RNA measurements. </a:t>
            </a:r>
            <a:endParaRPr lang="en-US" sz="1000" dirty="0" smtClean="0"/>
          </a:p>
          <a:p>
            <a:r>
              <a:rPr lang="en-US" sz="1000" dirty="0" smtClean="0"/>
              <a:t>BMC </a:t>
            </a:r>
            <a:r>
              <a:rPr lang="en-US" sz="1000" dirty="0"/>
              <a:t>Molecular </a:t>
            </a:r>
            <a:r>
              <a:rPr lang="en-US" sz="1000" dirty="0" err="1"/>
              <a:t>Biol</a:t>
            </a:r>
            <a:r>
              <a:rPr lang="en-US" sz="1000" dirty="0"/>
              <a:t> 7, 3 (2006) doi:10.1186/1471-2199-7-3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45" y="6164468"/>
            <a:ext cx="3437118" cy="16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2" y="1415088"/>
            <a:ext cx="1676400" cy="154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662"/>
            <a:ext cx="2676022" cy="241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01" y="1219200"/>
            <a:ext cx="2327440" cy="174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0" y="1415088"/>
            <a:ext cx="2590800" cy="53096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Choices of mRNA enrichment methods</a:t>
            </a:r>
            <a:endParaRPr lang="en-US" sz="3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057400"/>
            <a:ext cx="848139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07488" y="2286000"/>
            <a:ext cx="1064112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Quality of initial RNA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3246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44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Stranded vs. </a:t>
            </a:r>
            <a:r>
              <a:rPr lang="en-US" sz="3600" b="1" dirty="0" err="1" smtClean="0"/>
              <a:t>unstranded</a:t>
            </a:r>
            <a:r>
              <a:rPr lang="en-US" sz="3600" b="1" dirty="0" smtClean="0"/>
              <a:t>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69342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5913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02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Trends </a:t>
            </a:r>
            <a:r>
              <a:rPr lang="en-US" sz="3600" b="1" dirty="0"/>
              <a:t>of read length, depth, and sample </a:t>
            </a:r>
            <a:r>
              <a:rPr lang="en-US" sz="3600" b="1" dirty="0" smtClean="0"/>
              <a:t>size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experiments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" y="1600200"/>
            <a:ext cx="908732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9682" y="6488668"/>
            <a:ext cx="6268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8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Avoid </a:t>
            </a:r>
            <a:r>
              <a:rPr lang="en-US" sz="3600" b="1" dirty="0"/>
              <a:t>Garbage In, Garbage </a:t>
            </a:r>
            <a:r>
              <a:rPr lang="en-US" sz="3600" b="1" dirty="0" smtClean="0"/>
              <a:t>Out</a:t>
            </a:r>
            <a:endParaRPr lang="en-US" sz="3600" b="1" dirty="0"/>
          </a:p>
        </p:txBody>
      </p:sp>
      <p:pic>
        <p:nvPicPr>
          <p:cNvPr id="3074" name="Picture 2" descr="gi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6382434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(https</a:t>
            </a:r>
            <a:r>
              <a:rPr lang="en-US" dirty="0">
                <a:hlinkClick r:id="rId3"/>
              </a:rPr>
              <a:t>://thedailyomnivore.net/2015/12/02/garbage-in-garbage-out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34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3" y="685800"/>
            <a:ext cx="71247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2" y="6324600"/>
            <a:ext cx="572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1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General biases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828800"/>
            <a:ext cx="5181600" cy="2057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Issues with using reference genome</a:t>
            </a:r>
          </a:p>
          <a:p>
            <a:pPr lvl="1"/>
            <a:r>
              <a:rPr lang="en-US" sz="2000" dirty="0" smtClean="0"/>
              <a:t>CNV</a:t>
            </a:r>
          </a:p>
          <a:p>
            <a:pPr lvl="1"/>
            <a:r>
              <a:rPr lang="en-US" sz="2000" dirty="0" err="1" smtClean="0"/>
              <a:t>Mappability</a:t>
            </a:r>
            <a:endParaRPr lang="en-US" sz="2000" dirty="0" smtClean="0"/>
          </a:p>
          <a:p>
            <a:r>
              <a:rPr lang="en-US" sz="2400" dirty="0" smtClean="0"/>
              <a:t>Mapping ambiguity</a:t>
            </a:r>
          </a:p>
          <a:p>
            <a:pPr lvl="1"/>
            <a:r>
              <a:rPr lang="en-US" sz="2000" dirty="0" smtClean="0"/>
              <a:t>Multi-mapping reads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8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00200"/>
            <a:ext cx="35052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36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01" y="1066800"/>
            <a:ext cx="7204748" cy="3137814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Best practices on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 analysis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872452" y="6479717"/>
            <a:ext cx="799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https://link.springer.com/protocol/10.1007%2F978-1-4939-7834-2_11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50" y="4326113"/>
            <a:ext cx="7287450" cy="215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5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37" y="6096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Pre-analysis</a:t>
            </a:r>
            <a:endParaRPr lang="en-US" sz="36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1828800"/>
            <a:ext cx="8987274" cy="2514600"/>
            <a:chOff x="76200" y="1752600"/>
            <a:chExt cx="8987274" cy="2514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752600"/>
              <a:ext cx="8987274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5410200" y="3733800"/>
              <a:ext cx="8382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FASTQC</a:t>
              </a:r>
            </a:p>
            <a:p>
              <a:pPr algn="ctr"/>
              <a:r>
                <a:rPr lang="en-US" sz="1200" b="1" dirty="0" err="1" smtClean="0"/>
                <a:t>MultiQC</a:t>
              </a:r>
              <a:endParaRPr lang="en-US" sz="12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4600" y="3733800"/>
              <a:ext cx="15240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QoRTs</a:t>
              </a:r>
              <a:endParaRPr lang="en-US" b="1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908664" y="3733800"/>
              <a:ext cx="1082936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R</a:t>
              </a:r>
              <a:endParaRPr lang="en-US" sz="2000" b="1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019800" y="60960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07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3511" y="1600200"/>
            <a:ext cx="5753100" cy="3200400"/>
          </a:xfrm>
          <a:prstGeom prst="rect">
            <a:avLst/>
          </a:prstGeom>
          <a:solidFill>
            <a:srgbClr val="ECBAB6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Quality control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</a:t>
            </a:r>
            <a:endParaRPr lang="en-US" sz="3600" b="1" dirty="0"/>
          </a:p>
        </p:txBody>
      </p:sp>
      <p:sp>
        <p:nvSpPr>
          <p:cNvPr id="4" name="Content Placeholder 10"/>
          <p:cNvSpPr>
            <a:spLocks noGrp="1"/>
          </p:cNvSpPr>
          <p:nvPr>
            <p:ph idx="1"/>
          </p:nvPr>
        </p:nvSpPr>
        <p:spPr>
          <a:xfrm>
            <a:off x="-13447" y="1600200"/>
            <a:ext cx="5943600" cy="3429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Tools for RNA-</a:t>
            </a:r>
            <a:r>
              <a:rPr lang="en-US" dirty="0" err="1" smtClean="0"/>
              <a:t>seq</a:t>
            </a:r>
            <a:r>
              <a:rPr lang="en-US" dirty="0" smtClean="0"/>
              <a:t> data QC:</a:t>
            </a:r>
          </a:p>
          <a:p>
            <a:pPr lvl="1"/>
            <a:r>
              <a:rPr lang="en-US" dirty="0"/>
              <a:t>pre-alignment </a:t>
            </a:r>
            <a:r>
              <a:rPr lang="en-US" dirty="0" smtClean="0"/>
              <a:t>QC: </a:t>
            </a:r>
            <a:r>
              <a:rPr lang="en-US" dirty="0" err="1" smtClean="0"/>
              <a:t>fastq</a:t>
            </a:r>
            <a:r>
              <a:rPr lang="en-US" dirty="0" smtClean="0"/>
              <a:t> files as input</a:t>
            </a:r>
            <a:endParaRPr lang="en-US" dirty="0"/>
          </a:p>
          <a:p>
            <a:pPr lvl="2"/>
            <a:r>
              <a:rPr lang="en-US" b="1" dirty="0" smtClean="0"/>
              <a:t>FASTQC</a:t>
            </a:r>
            <a:r>
              <a:rPr lang="en-US" dirty="0" smtClean="0"/>
              <a:t> and </a:t>
            </a:r>
            <a:r>
              <a:rPr lang="en-US" b="1" dirty="0" err="1" smtClean="0"/>
              <a:t>MultiQC</a:t>
            </a:r>
            <a:endParaRPr lang="en-US" dirty="0"/>
          </a:p>
          <a:p>
            <a:pPr lvl="1"/>
            <a:r>
              <a:rPr lang="en-US" dirty="0" smtClean="0"/>
              <a:t>Post-alignment QC: bam files as input</a:t>
            </a:r>
          </a:p>
          <a:p>
            <a:pPr lvl="2"/>
            <a:r>
              <a:rPr lang="en-US" b="1" dirty="0" err="1" smtClean="0"/>
              <a:t>QoRTs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httpToos</a:t>
            </a:r>
            <a:r>
              <a:rPr lang="en-US" dirty="0">
                <a:hlinkClick r:id="rId2"/>
              </a:rPr>
              <a:t>://hartleys.github.io/QoRTs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): best</a:t>
            </a:r>
          </a:p>
          <a:p>
            <a:pPr lvl="2"/>
            <a:r>
              <a:rPr lang="en-US" b="1" dirty="0" err="1" smtClean="0"/>
              <a:t>RSeqQC</a:t>
            </a:r>
            <a:r>
              <a:rPr lang="en-US" dirty="0" smtClean="0"/>
              <a:t> (</a:t>
            </a:r>
            <a:r>
              <a:rPr lang="en-US" dirty="0">
                <a:hlinkClick r:id="rId3"/>
              </a:rPr>
              <a:t>http://rseqc.sourceforge.net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/>
              <a:t>RNA-</a:t>
            </a:r>
            <a:r>
              <a:rPr lang="en-US" b="1" dirty="0" err="1" smtClean="0"/>
              <a:t>SeQC</a:t>
            </a:r>
            <a:r>
              <a:rPr lang="en-US" dirty="0" smtClean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software.broadinstitute.org/cancer/cga/rna-seqc</a:t>
            </a:r>
            <a:r>
              <a:rPr lang="en-US" dirty="0" smtClean="0"/>
              <a:t>)</a:t>
            </a:r>
          </a:p>
          <a:p>
            <a:pPr lvl="2"/>
            <a:r>
              <a:rPr lang="en-US" b="1" dirty="0" err="1" smtClean="0"/>
              <a:t>dupRadar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www.ncbi.nlm.nih.gov/pubmed/27769170</a:t>
            </a:r>
            <a:r>
              <a:rPr lang="en-US" dirty="0" smtClean="0"/>
              <a:t>): duplication check specific to RNA-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Post-quantitation QC: expression matrix as input</a:t>
            </a:r>
          </a:p>
          <a:p>
            <a:pPr lvl="2"/>
            <a:r>
              <a:rPr lang="en-US" b="1" dirty="0" smtClean="0"/>
              <a:t>Sample correlation, clustering  and PCA analysis  </a:t>
            </a:r>
            <a:r>
              <a:rPr lang="en-US" dirty="0" smtClean="0"/>
              <a:t>using R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21" y="1600200"/>
            <a:ext cx="3286190" cy="301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06682" y="4709181"/>
            <a:ext cx="3251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Sayols</a:t>
            </a:r>
            <a:r>
              <a:rPr lang="en-US" sz="1200" dirty="0" smtClean="0"/>
              <a:t> et al. BMC </a:t>
            </a:r>
            <a:r>
              <a:rPr lang="en-US" sz="1200" dirty="0"/>
              <a:t>Bioinformatics. 2016; 17: 428</a:t>
            </a:r>
            <a:r>
              <a:rPr lang="en-US" sz="1200" dirty="0" smtClean="0"/>
              <a:t>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76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QoRTs</a:t>
            </a:r>
            <a:r>
              <a:rPr lang="en-US" sz="3600" b="1" dirty="0" smtClean="0"/>
              <a:t> analysis pipeline</a:t>
            </a:r>
            <a:endParaRPr lang="en-US" sz="36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40" y="1066800"/>
            <a:ext cx="757625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4043" y="6546046"/>
            <a:ext cx="5929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Hartley</a:t>
            </a:r>
            <a:r>
              <a:rPr lang="en-US" sz="1200" dirty="0"/>
              <a:t> </a:t>
            </a:r>
            <a:r>
              <a:rPr lang="en-US" sz="1200" dirty="0" smtClean="0"/>
              <a:t>and </a:t>
            </a:r>
            <a:r>
              <a:rPr lang="en-US" sz="1200" dirty="0" err="1" smtClean="0"/>
              <a:t>Mullikin</a:t>
            </a:r>
            <a:r>
              <a:rPr lang="en-US" sz="1200" dirty="0" smtClean="0"/>
              <a:t>.</a:t>
            </a:r>
            <a:r>
              <a:rPr lang="en-US" sz="1200" dirty="0"/>
              <a:t> </a:t>
            </a:r>
            <a:r>
              <a:rPr lang="en-US" sz="1200" i="1" dirty="0"/>
              <a:t>BMC Bioinformatics</a:t>
            </a:r>
            <a:r>
              <a:rPr lang="en-US" sz="1200" dirty="0"/>
              <a:t> </a:t>
            </a:r>
            <a:r>
              <a:rPr lang="en-US" sz="1200" b="1" dirty="0"/>
              <a:t>16, </a:t>
            </a:r>
            <a:r>
              <a:rPr lang="en-US" sz="1200" dirty="0"/>
              <a:t>224 (2015) doi:10.1186/s12859-015-0670-5</a:t>
            </a:r>
          </a:p>
        </p:txBody>
      </p:sp>
    </p:spTree>
    <p:extLst>
      <p:ext uri="{BB962C8B-B14F-4D97-AF65-F5344CB8AC3E}">
        <p14:creationId xmlns:p14="http://schemas.microsoft.com/office/powerpoint/2010/main" val="37417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Sequencing data quality improvement (optional)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Trimming low-quality bases and adapters: </a:t>
            </a:r>
            <a:r>
              <a:rPr lang="en-US" sz="2400" dirty="0" err="1" smtClean="0"/>
              <a:t>Trimmomatic</a:t>
            </a:r>
            <a:endParaRPr lang="en-US" sz="2400" dirty="0" smtClean="0"/>
          </a:p>
          <a:p>
            <a:pPr lvl="1"/>
            <a:r>
              <a:rPr lang="en-US" sz="2000" dirty="0" smtClean="0"/>
              <a:t>Using relaxed trimming thresholds</a:t>
            </a:r>
          </a:p>
          <a:p>
            <a:pPr lvl="1"/>
            <a:r>
              <a:rPr lang="en-US" sz="2000" dirty="0" smtClean="0"/>
              <a:t>Improve </a:t>
            </a:r>
            <a:r>
              <a:rPr lang="en-US" sz="2000" dirty="0" err="1"/>
              <a:t>mappability</a:t>
            </a:r>
            <a:endParaRPr lang="en-US" sz="2000" dirty="0"/>
          </a:p>
          <a:p>
            <a:pPr lvl="1"/>
            <a:r>
              <a:rPr lang="en-US" sz="2000" dirty="0" smtClean="0"/>
              <a:t>Reduce mapping artifacts</a:t>
            </a:r>
            <a:endParaRPr lang="en-US" sz="2400" dirty="0"/>
          </a:p>
          <a:p>
            <a:r>
              <a:rPr lang="en-US" sz="2400" dirty="0" smtClean="0"/>
              <a:t>Error correction: </a:t>
            </a:r>
            <a:r>
              <a:rPr lang="en-US" sz="2400" dirty="0" err="1" smtClean="0"/>
              <a:t>Rcorrector</a:t>
            </a:r>
            <a:endParaRPr lang="en-US" sz="2400" dirty="0" smtClean="0"/>
          </a:p>
          <a:p>
            <a:pPr lvl="1"/>
            <a:r>
              <a:rPr lang="en-US" sz="2000" dirty="0" smtClean="0"/>
              <a:t>Improve </a:t>
            </a:r>
            <a:r>
              <a:rPr lang="en-US" sz="2000" dirty="0" err="1" smtClean="0"/>
              <a:t>mappability</a:t>
            </a:r>
            <a:endParaRPr lang="en-US" sz="2000" dirty="0" smtClean="0"/>
          </a:p>
          <a:p>
            <a:pPr lvl="1"/>
            <a:r>
              <a:rPr lang="en-US" sz="2000" dirty="0" smtClean="0"/>
              <a:t>Improve </a:t>
            </a:r>
            <a:r>
              <a:rPr lang="en-US" sz="2000" i="1" dirty="0" smtClean="0"/>
              <a:t>de novo</a:t>
            </a:r>
            <a:r>
              <a:rPr lang="en-US" sz="2000" dirty="0" smtClean="0"/>
              <a:t> </a:t>
            </a:r>
            <a:r>
              <a:rPr lang="en-US" sz="2000" dirty="0" err="1" smtClean="0"/>
              <a:t>transcriptome</a:t>
            </a:r>
            <a:r>
              <a:rPr lang="en-US" sz="2000" dirty="0" smtClean="0"/>
              <a:t> assembly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572000"/>
            <a:ext cx="838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more tools, see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en.wikipedia.org/wiki/List_of_RNA-Seq_bioinformatics_tools#Error_correction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34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Core Analysis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2199501"/>
            <a:ext cx="87885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17520" y="3767328"/>
            <a:ext cx="6096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0" y="3979902"/>
            <a:ext cx="792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CPM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52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Alignment and Quantification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310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Bioinformatician</a:t>
            </a:r>
            <a:r>
              <a:rPr lang="en-US" b="1" dirty="0" smtClean="0"/>
              <a:t> should </a:t>
            </a:r>
            <a:r>
              <a:rPr lang="en-US" b="1" u="sng" dirty="0" smtClean="0"/>
              <a:t>NOT JUST</a:t>
            </a:r>
            <a:r>
              <a:rPr lang="en-US" b="1" dirty="0" smtClean="0"/>
              <a:t> be a </a:t>
            </a:r>
            <a:r>
              <a:rPr lang="en-US" b="1" dirty="0"/>
              <a:t>d</a:t>
            </a:r>
            <a:r>
              <a:rPr lang="en-US" b="1" dirty="0" smtClean="0"/>
              <a:t>ata scientist!!!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8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Case I: </a:t>
            </a:r>
            <a:r>
              <a:rPr lang="en-US" sz="4000" b="1" dirty="0" smtClean="0"/>
              <a:t>No reference genome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>No reference </a:t>
            </a:r>
            <a:r>
              <a:rPr lang="en-US" sz="3100" dirty="0" err="1" smtClean="0"/>
              <a:t>transcriptome</a:t>
            </a:r>
            <a:endParaRPr lang="en-US" sz="3100" dirty="0"/>
          </a:p>
        </p:txBody>
      </p:sp>
      <p:sp>
        <p:nvSpPr>
          <p:cNvPr id="4" name="Rectangle 3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9096" y="1461329"/>
            <a:ext cx="525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Start with </a:t>
            </a:r>
            <a:r>
              <a:rPr lang="en-US" b="1" i="1" dirty="0" smtClean="0"/>
              <a:t>de novo </a:t>
            </a:r>
            <a:r>
              <a:rPr lang="en-US" b="1" dirty="0" err="1" smtClean="0"/>
              <a:t>transcriptome</a:t>
            </a:r>
            <a:r>
              <a:rPr lang="en-US" b="1" dirty="0" smtClean="0"/>
              <a:t> assembly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260032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9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64654"/>
            <a:ext cx="5257801" cy="3255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Case II: </a:t>
            </a:r>
            <a:r>
              <a:rPr lang="en-US" sz="4000" b="1" dirty="0" smtClean="0"/>
              <a:t>reference genome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/>
              <a:t>but not well annotated</a:t>
            </a:r>
            <a:endParaRPr lang="en-US" sz="3100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152400" y="1452027"/>
            <a:ext cx="5029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i="1" dirty="0"/>
              <a:t>d</a:t>
            </a:r>
            <a:r>
              <a:rPr lang="en-US" sz="2000" b="1" i="1" dirty="0" smtClean="0"/>
              <a:t>e novo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genome guided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Hybrid </a:t>
            </a:r>
            <a:r>
              <a:rPr lang="en-US" sz="2000" b="1" dirty="0" err="1" smtClean="0"/>
              <a:t>transcriptome</a:t>
            </a:r>
            <a:r>
              <a:rPr lang="en-US" sz="2000" b="1" dirty="0" smtClean="0"/>
              <a:t> assembly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94447" y="64008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Martin and Wang. Nature </a:t>
            </a:r>
            <a:r>
              <a:rPr lang="en-US" sz="1200" dirty="0"/>
              <a:t>Reviews Genetics </a:t>
            </a:r>
            <a:r>
              <a:rPr lang="en-US" sz="1200" dirty="0" smtClean="0"/>
              <a:t>2011(12): 671–682</a:t>
            </a:r>
            <a:endParaRPr lang="en-US" sz="1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66800"/>
            <a:ext cx="227322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eform 14"/>
          <p:cNvSpPr/>
          <p:nvPr/>
        </p:nvSpPr>
        <p:spPr>
          <a:xfrm>
            <a:off x="5325035" y="2753958"/>
            <a:ext cx="1925619" cy="3259567"/>
          </a:xfrm>
          <a:custGeom>
            <a:avLst/>
            <a:gdLst>
              <a:gd name="connsiteX0" fmla="*/ 1904104 w 1925619"/>
              <a:gd name="connsiteY0" fmla="*/ 1376978 h 3259567"/>
              <a:gd name="connsiteX1" fmla="*/ 1925619 w 1925619"/>
              <a:gd name="connsiteY1" fmla="*/ 1818042 h 3259567"/>
              <a:gd name="connsiteX2" fmla="*/ 0 w 1925619"/>
              <a:gd name="connsiteY2" fmla="*/ 3259567 h 3259567"/>
              <a:gd name="connsiteX3" fmla="*/ 10758 w 1925619"/>
              <a:gd name="connsiteY3" fmla="*/ 0 h 3259567"/>
              <a:gd name="connsiteX4" fmla="*/ 1904104 w 1925619"/>
              <a:gd name="connsiteY4" fmla="*/ 1376978 h 325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619" h="3259567">
                <a:moveTo>
                  <a:pt x="1904104" y="1376978"/>
                </a:moveTo>
                <a:lnTo>
                  <a:pt x="1925619" y="1818042"/>
                </a:lnTo>
                <a:lnTo>
                  <a:pt x="0" y="3259567"/>
                </a:lnTo>
                <a:lnTo>
                  <a:pt x="10758" y="0"/>
                </a:lnTo>
                <a:lnTo>
                  <a:pt x="1904104" y="137697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882128" y="381000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859178" y="4572000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72984" y="36531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StringTie</a:t>
            </a:r>
            <a:endParaRPr lang="en-US" sz="1200" b="1" dirty="0" smtClean="0"/>
          </a:p>
          <a:p>
            <a:r>
              <a:rPr lang="en-US" sz="1200" b="1" dirty="0" err="1" smtClean="0"/>
              <a:t>TransComb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15200" y="3609201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Trinity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7239000" y="4114800"/>
            <a:ext cx="13716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Transcriptome</a:t>
            </a:r>
            <a:r>
              <a:rPr lang="en-US" sz="1200" b="1" dirty="0" smtClean="0">
                <a:solidFill>
                  <a:schemeClr val="tx1"/>
                </a:solidFill>
              </a:rPr>
              <a:t> assembly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48600" y="22860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HISAT</a:t>
            </a:r>
          </a:p>
          <a:p>
            <a:r>
              <a:rPr lang="en-US" sz="1200" b="1" dirty="0" smtClean="0"/>
              <a:t>GMAP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8600" y="4648200"/>
            <a:ext cx="71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Bowtie</a:t>
            </a:r>
          </a:p>
          <a:p>
            <a:r>
              <a:rPr lang="en-US" sz="1200" b="1" dirty="0" smtClean="0"/>
              <a:t>RSEM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6248400" y="6581001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55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Case </a:t>
            </a:r>
            <a:r>
              <a:rPr lang="en-US" sz="3600" b="1" dirty="0" smtClean="0"/>
              <a:t>III: reference genome</a:t>
            </a:r>
            <a:br>
              <a:rPr lang="en-US" sz="3600" b="1" dirty="0" smtClean="0"/>
            </a:br>
            <a:r>
              <a:rPr lang="en-US" sz="3100" b="1" dirty="0" smtClean="0"/>
              <a:t>well enough annotated</a:t>
            </a:r>
            <a:endParaRPr lang="en-US" sz="31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6324" y="4879167"/>
            <a:ext cx="8719075" cy="2055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C. Alignment free or Pseudo-alignment against </a:t>
            </a:r>
            <a:r>
              <a:rPr lang="en-US" sz="1800" b="1" dirty="0" err="1" smtClean="0"/>
              <a:t>transcriptome</a:t>
            </a:r>
            <a:r>
              <a:rPr lang="en-US" sz="1800" b="1" dirty="0" smtClean="0"/>
              <a:t>: Salmon, Sailfish, </a:t>
            </a:r>
            <a:r>
              <a:rPr lang="en-US" sz="1800" b="1" dirty="0" err="1" smtClean="0"/>
              <a:t>Kallisto</a:t>
            </a:r>
            <a:endParaRPr lang="en-US" sz="1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2" y="1398671"/>
            <a:ext cx="6059245" cy="347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8775" y="1337846"/>
            <a:ext cx="4535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Using Splice-aware aligner: STAR, HISAT2, GMAP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2744136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Using </a:t>
            </a:r>
            <a:r>
              <a:rPr lang="en-US" sz="1600" b="1" dirty="0" err="1" smtClean="0"/>
              <a:t>ungapped</a:t>
            </a:r>
            <a:r>
              <a:rPr lang="en-US" sz="1600" b="1" dirty="0" smtClean="0"/>
              <a:t> aligner: Bowtie</a:t>
            </a:r>
            <a:endParaRPr lang="en-US" sz="1600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1" y="5230574"/>
            <a:ext cx="3690769" cy="162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04682" y="4656852"/>
            <a:ext cx="4439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656846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(</a:t>
            </a:r>
            <a:r>
              <a:rPr lang="en-US" sz="1200" b="1" dirty="0" err="1" smtClean="0"/>
              <a:t>Cyverse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4800600" y="5562600"/>
            <a:ext cx="42670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Sailfish: 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-based approaches</a:t>
            </a:r>
          </a:p>
          <a:p>
            <a:r>
              <a:rPr lang="en-US" dirty="0" err="1" smtClean="0"/>
              <a:t>Kallisto</a:t>
            </a:r>
            <a:r>
              <a:rPr lang="en-US" dirty="0" smtClean="0"/>
              <a:t>: pseudo-alignment</a:t>
            </a:r>
          </a:p>
          <a:p>
            <a:r>
              <a:rPr lang="en-US" dirty="0" smtClean="0"/>
              <a:t>Salmon: quasi-alignment, modeling GC-bias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4186" y="5269468"/>
            <a:ext cx="229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8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1" y="1861073"/>
            <a:ext cx="2462538" cy="385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73936" y="320040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HISAT</a:t>
            </a:r>
          </a:p>
          <a:p>
            <a:r>
              <a:rPr lang="en-US" sz="1200" b="1" dirty="0" smtClean="0"/>
              <a:t>GMAP</a:t>
            </a:r>
            <a:endParaRPr lang="en-US" sz="1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73936" y="4648201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3400" y="4433501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GTF/GFF</a:t>
            </a:r>
            <a:endParaRPr lang="en-US" sz="1200" b="1" dirty="0"/>
          </a:p>
        </p:txBody>
      </p:sp>
      <p:cxnSp>
        <p:nvCxnSpPr>
          <p:cNvPr id="12" name="Elbow Connector 11"/>
          <p:cNvCxnSpPr/>
          <p:nvPr/>
        </p:nvCxnSpPr>
        <p:spPr>
          <a:xfrm>
            <a:off x="1219200" y="4572000"/>
            <a:ext cx="554736" cy="138500"/>
          </a:xfrm>
          <a:prstGeom prst="bentConnector3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1725" y="4523602"/>
            <a:ext cx="182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featureCounts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48594" y="3635199"/>
            <a:ext cx="206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Pseudo-aligner</a:t>
            </a:r>
          </a:p>
          <a:p>
            <a:r>
              <a:rPr lang="en-US" sz="1200" b="1" dirty="0" smtClean="0"/>
              <a:t>Sailfish, Salmon, </a:t>
            </a:r>
            <a:r>
              <a:rPr lang="en-US" sz="1200" b="1" dirty="0" err="1" smtClean="0"/>
              <a:t>Kallisto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6096000" y="4415135"/>
            <a:ext cx="83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Sailfish</a:t>
            </a:r>
          </a:p>
          <a:p>
            <a:r>
              <a:rPr lang="en-US" sz="1200" b="1" dirty="0"/>
              <a:t>Salmon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705113" y="1905000"/>
            <a:ext cx="3563470" cy="3733800"/>
            <a:chOff x="4818530" y="1554029"/>
            <a:chExt cx="3563470" cy="37338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530" y="1554029"/>
              <a:ext cx="2228850" cy="373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6400800" y="2667000"/>
              <a:ext cx="1219200" cy="60960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7047380" y="3276600"/>
              <a:ext cx="1334620" cy="457200"/>
            </a:xfrm>
            <a:prstGeom prst="rect">
              <a:avLst/>
            </a:prstGeom>
            <a:solidFill>
              <a:srgbClr val="7030A0">
                <a:alpha val="4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Pseudo-mapping to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transcriptome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6781800" y="3717663"/>
              <a:ext cx="870473" cy="935002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Case </a:t>
            </a:r>
            <a:r>
              <a:rPr lang="en-US" sz="3600" b="1" dirty="0" smtClean="0"/>
              <a:t>III: reference genome</a:t>
            </a:r>
            <a:br>
              <a:rPr lang="en-US" sz="3600" b="1" dirty="0" smtClean="0"/>
            </a:br>
            <a:r>
              <a:rPr lang="en-US" sz="3100" b="1" dirty="0" smtClean="0"/>
              <a:t>well enough annotated</a:t>
            </a:r>
            <a:endParaRPr lang="en-US" sz="3100" b="1" dirty="0"/>
          </a:p>
        </p:txBody>
      </p:sp>
      <p:sp>
        <p:nvSpPr>
          <p:cNvPr id="40" name="Rectangle 39"/>
          <p:cNvSpPr/>
          <p:nvPr/>
        </p:nvSpPr>
        <p:spPr>
          <a:xfrm>
            <a:off x="5826137" y="6490899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18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Expression quantification at different levels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8534400" cy="51054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b="1" dirty="0" smtClean="0"/>
                  <a:t>Gene level </a:t>
                </a:r>
                <a:r>
                  <a:rPr lang="en-US" dirty="0" smtClean="0"/>
                  <a:t>(most common): </a:t>
                </a:r>
                <a:r>
                  <a:rPr lang="en-US" dirty="0" err="1" smtClean="0"/>
                  <a:t>featureCounts</a:t>
                </a:r>
                <a:r>
                  <a:rPr lang="en-US" dirty="0" smtClean="0"/>
                  <a:t> (best), </a:t>
                </a:r>
                <a:r>
                  <a:rPr lang="en-US" dirty="0" err="1" smtClean="0"/>
                  <a:t>htseq</a:t>
                </a:r>
                <a:r>
                  <a:rPr lang="en-US" dirty="0" smtClean="0"/>
                  <a:t>-count (very slow)  </a:t>
                </a:r>
              </a:p>
              <a:p>
                <a:pPr lvl="1"/>
                <a:r>
                  <a:rPr lang="en-US" dirty="0"/>
                  <a:t>direct fragment overlap counting of gene </a:t>
                </a:r>
                <a:r>
                  <a:rPr lang="en-US" dirty="0" smtClean="0"/>
                  <a:t>features</a:t>
                </a:r>
              </a:p>
              <a:p>
                <a:pPr lvl="2"/>
                <a:r>
                  <a:rPr lang="en-US" dirty="0"/>
                  <a:t>no principled way of handling </a:t>
                </a:r>
                <a:r>
                  <a:rPr lang="en-US" dirty="0" err="1"/>
                  <a:t>multimapping</a:t>
                </a:r>
                <a:r>
                  <a:rPr lang="en-US" dirty="0"/>
                  <a:t> </a:t>
                </a:r>
                <a:r>
                  <a:rPr lang="en-US" dirty="0" smtClean="0"/>
                  <a:t>reads (MMR)</a:t>
                </a:r>
              </a:p>
              <a:p>
                <a:pPr lvl="2"/>
                <a:r>
                  <a:rPr lang="en-US" dirty="0"/>
                  <a:t>potentially important compositional changes not reflected directly in </a:t>
                </a:r>
                <a:r>
                  <a:rPr lang="en-US" dirty="0" smtClean="0"/>
                  <a:t>gene level read </a:t>
                </a:r>
                <a:r>
                  <a:rPr lang="en-US" dirty="0"/>
                  <a:t>counts (e.g., isoform switching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transcript-level quantification followed by aggregation to the gene level.</a:t>
                </a:r>
                <a:endParaRPr lang="en-US" dirty="0" smtClean="0"/>
              </a:p>
              <a:p>
                <a:r>
                  <a:rPr lang="en-US" b="1" dirty="0" smtClean="0"/>
                  <a:t>Transcript level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Full alignment-based: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𝑀𝑖𝑥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(best, not free), RSEM, Cufflinks, </a:t>
                </a:r>
                <a:r>
                  <a:rPr lang="en-US" dirty="0" err="1" smtClean="0"/>
                  <a:t>eXpress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PennSeq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MMSeq</a:t>
                </a:r>
                <a:r>
                  <a:rPr lang="en-US" dirty="0" smtClean="0"/>
                  <a:t> (</a:t>
                </a:r>
                <a:r>
                  <a:rPr lang="en-US" dirty="0">
                    <a:hlinkClick r:id="rId2"/>
                  </a:rPr>
                  <a:t>https://</a:t>
                </a:r>
                <a:r>
                  <a:rPr lang="en-US" dirty="0" smtClean="0">
                    <a:hlinkClick r:id="rId2"/>
                  </a:rPr>
                  <a:t>www.ncbi.nlm.nih.gov/pubmed/28505151</a:t>
                </a:r>
                <a:r>
                  <a:rPr lang="en-US" dirty="0" smtClean="0"/>
                  <a:t>). All based on EM algorithms</a:t>
                </a:r>
              </a:p>
              <a:p>
                <a:pPr lvl="1"/>
                <a:r>
                  <a:rPr lang="en-US" dirty="0" smtClean="0"/>
                  <a:t>Quasi-mapping: Salmon</a:t>
                </a:r>
              </a:p>
              <a:p>
                <a:pPr lvl="1"/>
                <a:r>
                  <a:rPr lang="en-US" dirty="0" smtClean="0"/>
                  <a:t>Advantages</a:t>
                </a:r>
              </a:p>
              <a:p>
                <a:pPr lvl="2"/>
                <a:r>
                  <a:rPr lang="en-US" dirty="0"/>
                  <a:t>clear interpretation, </a:t>
                </a:r>
                <a:r>
                  <a:rPr lang="en-US" dirty="0" smtClean="0"/>
                  <a:t>since transcripts </a:t>
                </a:r>
                <a:r>
                  <a:rPr lang="en-US" dirty="0"/>
                  <a:t>are </a:t>
                </a:r>
                <a:r>
                  <a:rPr lang="en-US" dirty="0" smtClean="0"/>
                  <a:t>the basic unit of gene transcription</a:t>
                </a:r>
              </a:p>
              <a:p>
                <a:pPr lvl="2"/>
                <a:r>
                  <a:rPr lang="en-US" dirty="0"/>
                  <a:t>improved biological resolution and </a:t>
                </a:r>
                <a:r>
                  <a:rPr lang="en-US" dirty="0" smtClean="0"/>
                  <a:t>decoding of </a:t>
                </a:r>
                <a:r>
                  <a:rPr lang="en-US" dirty="0"/>
                  <a:t>potentially important biological changes, such as isoform </a:t>
                </a:r>
                <a:r>
                  <a:rPr lang="en-US" dirty="0" smtClean="0"/>
                  <a:t>switching</a:t>
                </a:r>
              </a:p>
              <a:p>
                <a:pPr lvl="2"/>
                <a:r>
                  <a:rPr lang="en-US" dirty="0" smtClean="0"/>
                  <a:t>most appropriate level </a:t>
                </a:r>
                <a:r>
                  <a:rPr lang="en-US" dirty="0"/>
                  <a:t>to model and correct for technical biases (68–71);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provides </a:t>
                </a:r>
                <a:r>
                  <a:rPr lang="en-US" dirty="0"/>
                  <a:t>a proper model for </a:t>
                </a:r>
                <a:r>
                  <a:rPr lang="en-US" dirty="0" smtClean="0"/>
                  <a:t>handling reads </a:t>
                </a:r>
                <a:r>
                  <a:rPr lang="en-US" dirty="0"/>
                  <a:t>that </a:t>
                </a:r>
                <a:r>
                  <a:rPr lang="en-US" dirty="0" err="1" smtClean="0"/>
                  <a:t>multimap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Disadvantages</a:t>
                </a:r>
              </a:p>
              <a:p>
                <a:pPr lvl="2"/>
                <a:r>
                  <a:rPr lang="en-US" dirty="0" smtClean="0"/>
                  <a:t>CAUTION: Most </a:t>
                </a:r>
                <a:r>
                  <a:rPr lang="en-US" dirty="0"/>
                  <a:t>of these approaches (lightweight and </a:t>
                </a:r>
                <a:r>
                  <a:rPr lang="en-US" dirty="0" smtClean="0"/>
                  <a:t>otherwise) assume </a:t>
                </a:r>
                <a:r>
                  <a:rPr lang="en-US" dirty="0"/>
                  <a:t>that the annotation of transcripts to be quantified is </a:t>
                </a:r>
                <a:r>
                  <a:rPr lang="en-US" dirty="0" smtClean="0"/>
                  <a:t>complete.</a:t>
                </a:r>
              </a:p>
              <a:p>
                <a:pPr lvl="2"/>
                <a:r>
                  <a:rPr lang="en-US" dirty="0" smtClean="0"/>
                  <a:t>Many more </a:t>
                </a:r>
                <a:r>
                  <a:rPr lang="en-US" dirty="0" err="1" smtClean="0"/>
                  <a:t>multimapping</a:t>
                </a:r>
                <a:r>
                  <a:rPr lang="en-US" dirty="0" smtClean="0"/>
                  <a:t> reads to handle</a:t>
                </a:r>
              </a:p>
              <a:p>
                <a:pPr lvl="2"/>
                <a:r>
                  <a:rPr lang="en-US" dirty="0" smtClean="0"/>
                  <a:t>necessitating </a:t>
                </a:r>
                <a:r>
                  <a:rPr lang="en-US" dirty="0"/>
                  <a:t>the </a:t>
                </a:r>
                <a:r>
                  <a:rPr lang="en-US" dirty="0" smtClean="0"/>
                  <a:t>adoption of a model</a:t>
                </a:r>
                <a:r>
                  <a:rPr lang="en-US" dirty="0"/>
                  <a:t>, </a:t>
                </a:r>
                <a:r>
                  <a:rPr lang="en-US" dirty="0" smtClean="0"/>
                  <a:t>which may </a:t>
                </a:r>
                <a:r>
                  <a:rPr lang="en-US" dirty="0"/>
                  <a:t>fail to adequately capture </a:t>
                </a:r>
                <a:r>
                  <a:rPr lang="en-US" dirty="0" smtClean="0"/>
                  <a:t>reality</a:t>
                </a:r>
              </a:p>
              <a:p>
                <a:pPr lvl="2"/>
                <a:r>
                  <a:rPr lang="en-US" dirty="0" smtClean="0"/>
                  <a:t>read </a:t>
                </a:r>
                <a:r>
                  <a:rPr lang="en-US" dirty="0"/>
                  <a:t>ambiguity translates to </a:t>
                </a:r>
                <a:r>
                  <a:rPr lang="en-US" dirty="0" smtClean="0"/>
                  <a:t>additional </a:t>
                </a:r>
                <a:r>
                  <a:rPr lang="en-US" dirty="0"/>
                  <a:t>uncertainty in the estimated transcript </a:t>
                </a:r>
                <a:r>
                  <a:rPr lang="en-US" dirty="0" smtClean="0"/>
                  <a:t>abundances.</a:t>
                </a:r>
                <a:endParaRPr lang="en-US" dirty="0"/>
              </a:p>
              <a:p>
                <a:r>
                  <a:rPr lang="en-US" b="1" dirty="0" smtClean="0"/>
                  <a:t>Exon level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JunctionSeq</a:t>
                </a:r>
                <a:r>
                  <a:rPr lang="en-US" dirty="0" smtClean="0"/>
                  <a:t> (</a:t>
                </a:r>
                <a:r>
                  <a:rPr lang="en-US" dirty="0">
                    <a:hlinkClick r:id="rId3"/>
                  </a:rPr>
                  <a:t>https://</a:t>
                </a:r>
                <a:r>
                  <a:rPr lang="en-US" dirty="0" smtClean="0">
                    <a:hlinkClick r:id="rId3"/>
                  </a:rPr>
                  <a:t>www.ncbi.nlm.nih.gov/pubmed/27257077</a:t>
                </a:r>
                <a:r>
                  <a:rPr lang="en-US" dirty="0" smtClean="0"/>
                  <a:t>) or EQP (</a:t>
                </a:r>
                <a:r>
                  <a:rPr lang="en-US" dirty="0">
                    <a:hlinkClick r:id="rId4"/>
                  </a:rPr>
                  <a:t>https://</a:t>
                </a:r>
                <a:r>
                  <a:rPr lang="en-US" dirty="0" smtClean="0">
                    <a:hlinkClick r:id="rId4"/>
                  </a:rPr>
                  <a:t>www.ncbi.nlm.nih.gov/pubmed/27302131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8534400" cy="5105400"/>
              </a:xfrm>
              <a:blipFill rotWithShape="1">
                <a:blip r:embed="rId5"/>
                <a:stretch>
                  <a:fillRect l="-500" t="-1553" r="-357" b="-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Salmon versus </a:t>
            </a:r>
            <a:r>
              <a:rPr lang="en-US" dirty="0" err="1" smtClean="0"/>
              <a:t>HTseq</a:t>
            </a:r>
            <a:r>
              <a:rPr lang="en-US" dirty="0" smtClean="0"/>
              <a:t> counting</a:t>
            </a:r>
            <a:endParaRPr lang="en-US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5" y="1752600"/>
            <a:ext cx="472739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72739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4830184" y="2528047"/>
            <a:ext cx="441063" cy="1549101"/>
          </a:xfrm>
          <a:custGeom>
            <a:avLst/>
            <a:gdLst>
              <a:gd name="connsiteX0" fmla="*/ 32272 w 441063"/>
              <a:gd name="connsiteY0" fmla="*/ 0 h 1549101"/>
              <a:gd name="connsiteX1" fmla="*/ 441063 w 441063"/>
              <a:gd name="connsiteY1" fmla="*/ 75304 h 1549101"/>
              <a:gd name="connsiteX2" fmla="*/ 441063 w 441063"/>
              <a:gd name="connsiteY2" fmla="*/ 1140311 h 1549101"/>
              <a:gd name="connsiteX3" fmla="*/ 0 w 441063"/>
              <a:gd name="connsiteY3" fmla="*/ 1549101 h 1549101"/>
              <a:gd name="connsiteX4" fmla="*/ 32272 w 441063"/>
              <a:gd name="connsiteY4" fmla="*/ 0 h 154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063" h="1549101">
                <a:moveTo>
                  <a:pt x="32272" y="0"/>
                </a:moveTo>
                <a:lnTo>
                  <a:pt x="441063" y="75304"/>
                </a:lnTo>
                <a:lnTo>
                  <a:pt x="441063" y="1140311"/>
                </a:lnTo>
                <a:lnTo>
                  <a:pt x="0" y="1549101"/>
                </a:lnTo>
                <a:lnTo>
                  <a:pt x="32272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487" y="2302136"/>
            <a:ext cx="796066" cy="2000923"/>
          </a:xfrm>
          <a:custGeom>
            <a:avLst/>
            <a:gdLst>
              <a:gd name="connsiteX0" fmla="*/ 21515 w 796066"/>
              <a:gd name="connsiteY0" fmla="*/ 225911 h 2000923"/>
              <a:gd name="connsiteX1" fmla="*/ 796066 w 796066"/>
              <a:gd name="connsiteY1" fmla="*/ 0 h 2000923"/>
              <a:gd name="connsiteX2" fmla="*/ 699247 w 796066"/>
              <a:gd name="connsiteY2" fmla="*/ 1463040 h 2000923"/>
              <a:gd name="connsiteX3" fmla="*/ 0 w 796066"/>
              <a:gd name="connsiteY3" fmla="*/ 2000923 h 2000923"/>
              <a:gd name="connsiteX4" fmla="*/ 21515 w 796066"/>
              <a:gd name="connsiteY4" fmla="*/ 225911 h 200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066" h="2000923">
                <a:moveTo>
                  <a:pt x="21515" y="225911"/>
                </a:moveTo>
                <a:lnTo>
                  <a:pt x="796066" y="0"/>
                </a:lnTo>
                <a:lnTo>
                  <a:pt x="699247" y="1463040"/>
                </a:lnTo>
                <a:lnTo>
                  <a:pt x="0" y="2000923"/>
                </a:lnTo>
                <a:lnTo>
                  <a:pt x="21515" y="225911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554" y="4804263"/>
            <a:ext cx="8420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4"/>
              </a:rPr>
              <a:t>https://cgatoxford.wordpress.com/2016/08/17/why-you-should-stop-using-featurecounts-htseq-or-cufflinks2-and-start-using-kallisto-salmon-or-sailfish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crazyhottommy.blogspot.com/2016/07/comparing-salmon-kalliso-and-star-htseq.html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www.biorxiv.org/content/biorxiv/early/2018/10/16/444620.full.pdf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19100" y="6189257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Soneson</a:t>
            </a:r>
            <a:r>
              <a:rPr lang="en-US" dirty="0" smtClean="0"/>
              <a:t> et al</a:t>
            </a:r>
            <a:r>
              <a:rPr lang="en-US" dirty="0"/>
              <a:t>. F1000Research 2016, 4:1521 Last updated: 12 NOV 2019,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doi.org/10.12688/f1000research.7563.2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Recommendations on quantitation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352800"/>
          </a:xfrm>
        </p:spPr>
        <p:txBody>
          <a:bodyPr>
            <a:normAutofit/>
          </a:bodyPr>
          <a:lstStyle/>
          <a:p>
            <a:r>
              <a:rPr lang="en-US" sz="2400" dirty="0"/>
              <a:t>Gene abundance estimates are more accurate than transcript abundance </a:t>
            </a:r>
            <a:r>
              <a:rPr lang="en-US" sz="2400" dirty="0" smtClean="0"/>
              <a:t>estimates</a:t>
            </a:r>
          </a:p>
          <a:p>
            <a:r>
              <a:rPr lang="en-US" sz="2400" dirty="0">
                <a:solidFill>
                  <a:srgbClr val="00B0F0"/>
                </a:solidFill>
              </a:rPr>
              <a:t>DTE is more powerful and easier to interpret on gene level than for individual </a:t>
            </a:r>
            <a:r>
              <a:rPr lang="en-US" sz="2400" dirty="0" smtClean="0">
                <a:solidFill>
                  <a:srgbClr val="00B0F0"/>
                </a:solidFill>
              </a:rPr>
              <a:t>transcripts</a:t>
            </a:r>
          </a:p>
          <a:p>
            <a:r>
              <a:rPr lang="en-US" sz="2400" dirty="0"/>
              <a:t>Incorporating transcript-level estimates leads to more accurate DGE </a:t>
            </a:r>
            <a:r>
              <a:rPr lang="en-US" sz="2400" dirty="0" smtClean="0"/>
              <a:t>results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9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Preprocessing of quantitation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673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Preprocessing: Filtering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Determining Intra- and Intergroup Sample </a:t>
                </a:r>
                <a:r>
                  <a:rPr lang="en-US" sz="2400" dirty="0"/>
                  <a:t>Variability and </a:t>
                </a:r>
                <a:r>
                  <a:rPr lang="en-US" sz="2400" dirty="0" smtClean="0"/>
                  <a:t>Outliers</a:t>
                </a:r>
              </a:p>
              <a:p>
                <a:r>
                  <a:rPr lang="en-US" sz="2400" dirty="0"/>
                  <a:t>Filtering </a:t>
                </a:r>
                <a:r>
                  <a:rPr lang="en-US" sz="2400" dirty="0" smtClean="0"/>
                  <a:t>out noise by removing extremely lowly expressed genes: </a:t>
                </a:r>
                <a:r>
                  <a:rPr lang="en-US" sz="2400" dirty="0" err="1" smtClean="0"/>
                  <a:t>rowSum</a:t>
                </a:r>
                <a:r>
                  <a:rPr lang="en-US" sz="2400" dirty="0" smtClean="0"/>
                  <a:t>(</a:t>
                </a:r>
                <a:r>
                  <a:rPr lang="en-US" sz="2400" dirty="0" err="1" smtClean="0"/>
                  <a:t>cpm</a:t>
                </a:r>
                <a:r>
                  <a:rPr lang="en-US" sz="2400" dirty="0" smtClean="0"/>
                  <a:t> ≥1)  ≥ min(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)</a:t>
                </a:r>
                <a:r>
                  <a:rPr lang="en-US" sz="2400" dirty="0"/>
                  <a:t>. Filtering based on expression level, but variation across </a:t>
                </a:r>
                <a:r>
                  <a:rPr lang="en-US" sz="2400" dirty="0" smtClean="0"/>
                  <a:t>samples: </a:t>
                </a:r>
                <a:r>
                  <a:rPr lang="en-US" sz="2000" dirty="0" smtClean="0"/>
                  <a:t>Absolute count or CPM.</a:t>
                </a:r>
                <a:endParaRPr lang="en-US" sz="20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607859" y="3505200"/>
            <a:ext cx="4480560" cy="3200400"/>
            <a:chOff x="2057400" y="3657600"/>
            <a:chExt cx="4480560" cy="3200400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3657600"/>
              <a:ext cx="448056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3276600" y="4419600"/>
              <a:ext cx="0" cy="1752600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0" y="4277674"/>
            <a:ext cx="4495800" cy="2199325"/>
            <a:chOff x="1066800" y="1447800"/>
            <a:chExt cx="5400804" cy="2667000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47800"/>
              <a:ext cx="5400804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2895600" y="1752600"/>
              <a:ext cx="0" cy="1752600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400800" y="6396784"/>
            <a:ext cx="19812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log2(count +1)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01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Preprocessing: Normalization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Normalization methods:</a:t>
            </a:r>
          </a:p>
          <a:p>
            <a:pPr lvl="1"/>
            <a:r>
              <a:rPr lang="en-US" sz="2000" b="1" dirty="0" smtClean="0"/>
              <a:t>Case 1: Assumption that most genes are not DE is valid</a:t>
            </a:r>
          </a:p>
          <a:p>
            <a:pPr lvl="2"/>
            <a:r>
              <a:rPr lang="en-US" sz="2000" dirty="0" smtClean="0"/>
              <a:t>TMM (Trimmed weighted mean)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 err="1" smtClean="0"/>
              <a:t>DESeq</a:t>
            </a:r>
            <a:r>
              <a:rPr lang="en-US" sz="2000" dirty="0" smtClean="0"/>
              <a:t> (median of log expression ratio)</a:t>
            </a:r>
          </a:p>
          <a:p>
            <a:pPr lvl="1"/>
            <a:r>
              <a:rPr lang="en-US" sz="2000" b="1" dirty="0" smtClean="0"/>
              <a:t>Case 2: RNA composition dramatically different between conditions</a:t>
            </a:r>
          </a:p>
          <a:p>
            <a:pPr lvl="2"/>
            <a:r>
              <a:rPr lang="en-US" sz="2000" dirty="0" smtClean="0"/>
              <a:t>Smooth </a:t>
            </a:r>
            <a:r>
              <a:rPr lang="en-US" sz="2000" dirty="0" err="1" smtClean="0"/>
              <a:t>quantile</a:t>
            </a:r>
            <a:r>
              <a:rPr lang="en-US" sz="2000" dirty="0" smtClean="0"/>
              <a:t> normalization ( R package: YARN): Tissue-aware normalization</a:t>
            </a:r>
          </a:p>
          <a:p>
            <a:pPr lvl="2"/>
            <a:r>
              <a:rPr lang="en-US" sz="2000" dirty="0"/>
              <a:t>Spike-in based normalization (use only if no other choice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6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/>
              <a:t>Bioinformatician’s</a:t>
            </a:r>
            <a:r>
              <a:rPr lang="en-US" sz="3600" b="1" dirty="0" smtClean="0"/>
              <a:t> role at stages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experiments</a:t>
            </a:r>
            <a:endParaRPr lang="en-US" sz="3600" b="1" dirty="0"/>
          </a:p>
        </p:txBody>
      </p:sp>
      <p:pic>
        <p:nvPicPr>
          <p:cNvPr id="1026" name="Picture 2" descr="Image result for rna-seq experiment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51471"/>
            <a:ext cx="2824253" cy="53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191000" y="6345620"/>
            <a:ext cx="1200679" cy="228599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00853" y="2057400"/>
            <a:ext cx="2357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Consult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b="1" dirty="0"/>
              <a:t>data </a:t>
            </a:r>
            <a:r>
              <a:rPr lang="en-US" b="1" dirty="0" smtClean="0"/>
              <a:t>analyst  or </a:t>
            </a:r>
            <a:r>
              <a:rPr lang="en-US" b="1" dirty="0" err="1" smtClean="0"/>
              <a:t>bioinformatician</a:t>
            </a:r>
            <a:r>
              <a:rPr lang="en-US" b="1" dirty="0" smtClean="0"/>
              <a:t>!!!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0" y="1446074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Coherent/robust experimental design</a:t>
            </a:r>
            <a:r>
              <a:rPr lang="en-US" dirty="0"/>
              <a:t>: groundwork of a successful experiment, avoiding unusable data and wasted time, money, and effort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0" y="1446074"/>
            <a:ext cx="2743200" cy="175432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2743200" y="2267819"/>
            <a:ext cx="266700" cy="2286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00853" y="2057400"/>
            <a:ext cx="2357347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5753099" y="2252365"/>
            <a:ext cx="347753" cy="244054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782" y="3351074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Inform experimenter/ sequencing facility of experimental design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 smtClean="0"/>
              <a:t>Library prep batch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 smtClean="0"/>
              <a:t>Layout of library on lane/flow cell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782" y="3327572"/>
            <a:ext cx="2743200" cy="175432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2702673" y="3960681"/>
            <a:ext cx="347753" cy="24405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43600" y="5240957"/>
            <a:ext cx="3200400" cy="11430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Analyst aware of experimental design: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Quality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Statistical model 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Left-Right Arrow 15"/>
          <p:cNvSpPr/>
          <p:nvPr/>
        </p:nvSpPr>
        <p:spPr>
          <a:xfrm>
            <a:off x="5728852" y="5715000"/>
            <a:ext cx="347753" cy="244054"/>
          </a:xfrm>
          <a:prstGeom prst="left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5551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DESeq</a:t>
            </a:r>
            <a:r>
              <a:rPr lang="en-US" sz="3200" b="1" dirty="0" smtClean="0"/>
              <a:t> and TMM normalization methods are the best for Case I</a:t>
            </a:r>
            <a:endParaRPr lang="en-US" sz="32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06904"/>
            <a:ext cx="5943600" cy="575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53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Dillies et al. Briefs in Bioinformatics, 2012 (14)6: 671-683</a:t>
            </a:r>
            <a:endParaRPr lang="en-US" sz="12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124200" y="6096000"/>
            <a:ext cx="609600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Read count normalization within samples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● </a:t>
            </a:r>
            <a:r>
              <a:rPr lang="en-US" sz="2400" b="1" u="sng" dirty="0" smtClean="0">
                <a:solidFill>
                  <a:srgbClr val="FF0000"/>
                </a:solidFill>
              </a:rPr>
              <a:t>DO NOT </a:t>
            </a:r>
            <a:r>
              <a:rPr lang="en-US" sz="2400" dirty="0"/>
              <a:t>use RPKM (Reads Per </a:t>
            </a:r>
            <a:r>
              <a:rPr lang="en-US" sz="2400" dirty="0" err="1"/>
              <a:t>Kilobase</a:t>
            </a:r>
            <a:r>
              <a:rPr lang="en-US" sz="2400" dirty="0"/>
              <a:t> Million) and FPKM (Fragments Per </a:t>
            </a:r>
            <a:r>
              <a:rPr lang="en-US" sz="2400" dirty="0" err="1"/>
              <a:t>Kilobase</a:t>
            </a:r>
            <a:r>
              <a:rPr lang="en-US" sz="2400" dirty="0"/>
              <a:t> Million) to express </a:t>
            </a:r>
            <a:r>
              <a:rPr lang="en-US" sz="2400" dirty="0" smtClean="0"/>
              <a:t>normalized </a:t>
            </a:r>
            <a:r>
              <a:rPr lang="en-US" sz="2400" dirty="0"/>
              <a:t>counts in </a:t>
            </a:r>
            <a:r>
              <a:rPr lang="en-US" sz="2400" dirty="0" err="1"/>
              <a:t>ChIP-seq</a:t>
            </a:r>
            <a:r>
              <a:rPr lang="en-US" sz="2400" dirty="0"/>
              <a:t> (or RNA-</a:t>
            </a:r>
            <a:r>
              <a:rPr lang="en-US" sz="2400" dirty="0" err="1"/>
              <a:t>seq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FF0000"/>
                </a:solidFill>
              </a:rPr>
              <a:t>ANY MORE!!</a:t>
            </a:r>
            <a:r>
              <a:rPr lang="en-US" sz="2400" dirty="0" smtClean="0"/>
              <a:t>. (Wagner et al. </a:t>
            </a:r>
            <a:r>
              <a:rPr lang="en-US" sz="2400" dirty="0"/>
              <a:t>Theory </a:t>
            </a:r>
            <a:r>
              <a:rPr lang="en-US" sz="2400" dirty="0" err="1"/>
              <a:t>Biosci</a:t>
            </a:r>
            <a:r>
              <a:rPr lang="en-US" sz="2400" dirty="0"/>
              <a:t>. (2012) 131: 281.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doi.org/10.1007/s12064-012-0162-3</a:t>
            </a:r>
            <a:r>
              <a:rPr lang="en-US" sz="2400" dirty="0" smtClean="0"/>
              <a:t>; 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● </a:t>
            </a:r>
            <a:r>
              <a:rPr lang="en-US" sz="2400" b="1" dirty="0"/>
              <a:t>CPM</a:t>
            </a:r>
            <a:r>
              <a:rPr lang="en-US" sz="2400" dirty="0"/>
              <a:t> (Counts Per Million) and </a:t>
            </a:r>
            <a:r>
              <a:rPr lang="en-US" sz="2400" b="1" dirty="0"/>
              <a:t>TPM</a:t>
            </a:r>
            <a:r>
              <a:rPr lang="en-US" sz="2400" dirty="0"/>
              <a:t> (Transcripts Per </a:t>
            </a:r>
            <a:r>
              <a:rPr lang="en-US" sz="2400" dirty="0" err="1"/>
              <a:t>MIllion</a:t>
            </a:r>
            <a:r>
              <a:rPr lang="en-US" sz="2400" dirty="0"/>
              <a:t>) is the less biased way of </a:t>
            </a:r>
            <a:r>
              <a:rPr lang="en-US" sz="2400" dirty="0" smtClean="0"/>
              <a:t>normalizing </a:t>
            </a:r>
            <a:r>
              <a:rPr lang="en-US" sz="2400" dirty="0"/>
              <a:t>read </a:t>
            </a:r>
            <a:r>
              <a:rPr lang="en-US" sz="2400" dirty="0" smtClean="0"/>
              <a:t>counts.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● Watch the video for explanation: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://www.rna-seqblog.com/rpkm-fpkm-and-tpm-clearly-explained/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964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63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 analysis at </a:t>
            </a:r>
            <a:r>
              <a:rPr lang="en-US" sz="3600" b="1" i="1" dirty="0" smtClean="0"/>
              <a:t>FOUR</a:t>
            </a:r>
            <a:r>
              <a:rPr lang="en-US" sz="3600" b="1" dirty="0" smtClean="0"/>
              <a:t> levels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0054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72696" y="6581001"/>
            <a:ext cx="617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Li and Li. Quantitative </a:t>
            </a:r>
            <a:r>
              <a:rPr lang="en-US" sz="1200" dirty="0"/>
              <a:t>Biology 2018, 6(3): </a:t>
            </a:r>
            <a:r>
              <a:rPr lang="en-US" sz="1200" dirty="0" smtClean="0"/>
              <a:t>195–209. https</a:t>
            </a:r>
            <a:r>
              <a:rPr lang="en-US" sz="1200" dirty="0"/>
              <a:t>://doi.org/10.1007/s40484-018-0144-7</a:t>
            </a:r>
          </a:p>
        </p:txBody>
      </p:sp>
    </p:spTree>
    <p:extLst>
      <p:ext uri="{BB962C8B-B14F-4D97-AF65-F5344CB8AC3E}">
        <p14:creationId xmlns:p14="http://schemas.microsoft.com/office/powerpoint/2010/main" val="988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Sample level analysis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543800" cy="5334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Data transformation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regularized log (</a:t>
            </a:r>
            <a:r>
              <a:rPr lang="en-US" sz="2000" dirty="0" err="1" smtClean="0"/>
              <a:t>rlog</a:t>
            </a:r>
            <a:r>
              <a:rPr lang="en-US" sz="2000" dirty="0" smtClean="0"/>
              <a:t>, DESeq2 package)</a:t>
            </a:r>
          </a:p>
          <a:p>
            <a:pPr lvl="1"/>
            <a:r>
              <a:rPr lang="en-US" sz="2000" dirty="0" smtClean="0"/>
              <a:t>variance stabilizing transformation(VST, DESeq2 package)</a:t>
            </a:r>
          </a:p>
          <a:p>
            <a:pPr lvl="1"/>
            <a:r>
              <a:rPr lang="en-US" sz="2000" dirty="0" err="1" smtClean="0"/>
              <a:t>logCPM</a:t>
            </a:r>
            <a:r>
              <a:rPr lang="en-US" sz="2000" dirty="0" smtClean="0"/>
              <a:t> (in </a:t>
            </a:r>
            <a:r>
              <a:rPr lang="en-US" sz="2000" dirty="0" err="1" smtClean="0"/>
              <a:t>limma</a:t>
            </a:r>
            <a:r>
              <a:rPr lang="en-US" sz="2000" dirty="0"/>
              <a:t> </a:t>
            </a:r>
            <a:r>
              <a:rPr lang="en-US" sz="2000" dirty="0" smtClean="0"/>
              <a:t>package)</a:t>
            </a:r>
          </a:p>
          <a:p>
            <a:r>
              <a:rPr lang="en-US" sz="2400" b="1" dirty="0" err="1"/>
              <a:t>Transcriptome</a:t>
            </a:r>
            <a:r>
              <a:rPr lang="en-US" sz="2400" b="1" dirty="0"/>
              <a:t> similarity</a:t>
            </a:r>
            <a:endParaRPr lang="en-US" sz="2400" dirty="0" smtClean="0"/>
          </a:p>
          <a:p>
            <a:pPr lvl="1"/>
            <a:r>
              <a:rPr lang="en-US" sz="2000" dirty="0" smtClean="0"/>
              <a:t>Correlation:</a:t>
            </a:r>
          </a:p>
          <a:p>
            <a:pPr lvl="2"/>
            <a:r>
              <a:rPr lang="en-US" sz="1600" dirty="0" smtClean="0"/>
              <a:t>Pearson correlation coefficients (PCC, linear relationship)</a:t>
            </a:r>
          </a:p>
          <a:p>
            <a:pPr lvl="2"/>
            <a:r>
              <a:rPr lang="en-US" sz="1600" dirty="0" smtClean="0"/>
              <a:t>Spearman CC (monotonic association)</a:t>
            </a:r>
          </a:p>
          <a:p>
            <a:pPr lvl="1"/>
            <a:r>
              <a:rPr lang="en-US" sz="2000" dirty="0" smtClean="0"/>
              <a:t>Mutual information, …</a:t>
            </a:r>
          </a:p>
          <a:p>
            <a:pPr lvl="1"/>
            <a:r>
              <a:rPr lang="en-US" sz="2000" dirty="0" err="1" smtClean="0"/>
              <a:t>Transcriptome</a:t>
            </a:r>
            <a:r>
              <a:rPr lang="en-US" sz="2000" dirty="0" smtClean="0"/>
              <a:t> overlap measure (TROM): robust (Li et al</a:t>
            </a:r>
            <a:r>
              <a:rPr lang="en-US" sz="2000" dirty="0"/>
              <a:t>. Stat </a:t>
            </a:r>
            <a:r>
              <a:rPr lang="en-US" sz="2000" dirty="0" err="1"/>
              <a:t>Biosci</a:t>
            </a:r>
            <a:r>
              <a:rPr lang="en-US" sz="2000" dirty="0"/>
              <a:t>. 2017 Jun; 9(1): 105–136</a:t>
            </a:r>
            <a:r>
              <a:rPr lang="en-US" sz="2000" dirty="0" smtClean="0"/>
              <a:t>.)</a:t>
            </a:r>
          </a:p>
          <a:p>
            <a:pPr lvl="1"/>
            <a:r>
              <a:rPr lang="en-US" sz="2000" dirty="0" smtClean="0"/>
              <a:t>Dimension reduction:</a:t>
            </a:r>
          </a:p>
          <a:p>
            <a:pPr lvl="2"/>
            <a:r>
              <a:rPr lang="en-US" sz="2000" dirty="0" smtClean="0"/>
              <a:t>PCA, MDS, </a:t>
            </a:r>
            <a:r>
              <a:rPr lang="en-US" sz="2000" dirty="0" err="1" smtClean="0"/>
              <a:t>tSNE</a:t>
            </a:r>
            <a:r>
              <a:rPr lang="en-US" sz="2000" dirty="0" smtClean="0"/>
              <a:t>, UMAP</a:t>
            </a: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9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Principal component analysis (PCA)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5734050" cy="431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5600" y="60198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(Koch et al. Am </a:t>
            </a:r>
            <a:r>
              <a:rPr lang="en-US" dirty="0"/>
              <a:t>J </a:t>
            </a:r>
            <a:r>
              <a:rPr lang="en-US" dirty="0" err="1"/>
              <a:t>Respir</a:t>
            </a:r>
            <a:r>
              <a:rPr lang="en-US" dirty="0"/>
              <a:t> Cell </a:t>
            </a:r>
            <a:r>
              <a:rPr lang="en-US" dirty="0" err="1"/>
              <a:t>Mol</a:t>
            </a:r>
            <a:r>
              <a:rPr lang="en-US" dirty="0"/>
              <a:t> </a:t>
            </a:r>
            <a:r>
              <a:rPr lang="en-US" dirty="0" err="1" smtClean="0"/>
              <a:t>Biol</a:t>
            </a:r>
            <a:r>
              <a:rPr lang="en-US" dirty="0"/>
              <a:t> </a:t>
            </a:r>
            <a:r>
              <a:rPr lang="en-US" dirty="0" smtClean="0"/>
              <a:t>2018(59)2:145–157)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Sample-sample distance plot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3124200" y="6389132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(Koch et al. Am </a:t>
            </a:r>
            <a:r>
              <a:rPr lang="en-US" dirty="0"/>
              <a:t>J </a:t>
            </a:r>
            <a:r>
              <a:rPr lang="en-US" dirty="0" err="1"/>
              <a:t>Respir</a:t>
            </a:r>
            <a:r>
              <a:rPr lang="en-US" dirty="0"/>
              <a:t> Cell </a:t>
            </a:r>
            <a:r>
              <a:rPr lang="en-US" dirty="0" err="1"/>
              <a:t>Mol</a:t>
            </a:r>
            <a:r>
              <a:rPr lang="en-US" dirty="0"/>
              <a:t> </a:t>
            </a:r>
            <a:r>
              <a:rPr lang="en-US" dirty="0" err="1" smtClean="0"/>
              <a:t>Biol</a:t>
            </a:r>
            <a:r>
              <a:rPr lang="en-US" dirty="0"/>
              <a:t> </a:t>
            </a:r>
            <a:r>
              <a:rPr lang="en-US" dirty="0" smtClean="0"/>
              <a:t>2018(59)2:145–157)</a:t>
            </a:r>
            <a:endParaRPr lang="en-US" dirty="0"/>
          </a:p>
        </p:txBody>
      </p:sp>
      <p:sp>
        <p:nvSpPr>
          <p:cNvPr id="4" name="AutoShape 4" descr="**Scatter plot of log2-counts for a random selection of samples. **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327577"/>
            <a:ext cx="541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pedagogix-tagc.univ-mrs.fr/courses/ASG1/practicals/rnaseq_diff_Snf2/rnaseq_diff_Snf2.html</a:t>
            </a:r>
            <a:endParaRPr lang="en-US" sz="1000" dirty="0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9800"/>
            <a:ext cx="3502025" cy="35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1524000"/>
            <a:ext cx="25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Abnormal (batch effect)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57400"/>
            <a:ext cx="3988871" cy="3271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02914" y="1522207"/>
            <a:ext cx="119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Very 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9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Hierarchical clustering and k-means clustering</a:t>
            </a:r>
            <a:endParaRPr lang="en-US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" y="1820732"/>
            <a:ext cx="2895600" cy="485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73034"/>
            <a:ext cx="2133600" cy="34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13382"/>
            <a:ext cx="1429866" cy="424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9009" y="6581001"/>
            <a:ext cx="3865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(Koch et al. Am </a:t>
            </a:r>
            <a:r>
              <a:rPr lang="en-US" sz="1200" dirty="0"/>
              <a:t>J </a:t>
            </a:r>
            <a:r>
              <a:rPr lang="en-US" sz="1200" dirty="0" err="1"/>
              <a:t>Respir</a:t>
            </a:r>
            <a:r>
              <a:rPr lang="en-US" sz="1200" dirty="0"/>
              <a:t> Cell </a:t>
            </a:r>
            <a:r>
              <a:rPr lang="en-US" sz="1200" dirty="0" err="1"/>
              <a:t>Mol</a:t>
            </a:r>
            <a:r>
              <a:rPr lang="en-US" sz="1200" dirty="0"/>
              <a:t> </a:t>
            </a:r>
            <a:r>
              <a:rPr lang="en-US" sz="1200" dirty="0" err="1" smtClean="0"/>
              <a:t>Biol</a:t>
            </a:r>
            <a:r>
              <a:rPr lang="en-US" sz="1200" dirty="0"/>
              <a:t> </a:t>
            </a:r>
            <a:r>
              <a:rPr lang="en-US" sz="1200" dirty="0" smtClean="0"/>
              <a:t>2018(59)2:145–157)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66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8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99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pproaches </a:t>
            </a:r>
            <a:r>
              <a:rPr lang="en-US" sz="3600" b="1" dirty="0"/>
              <a:t>for the three types of </a:t>
            </a:r>
            <a:r>
              <a:rPr lang="en-US" sz="3600" b="1" dirty="0" smtClean="0"/>
              <a:t>differential expression analysis (DGE</a:t>
            </a:r>
            <a:r>
              <a:rPr lang="en-US" sz="3600" b="1" dirty="0"/>
              <a:t>, DTE and DTU</a:t>
            </a:r>
            <a:r>
              <a:rPr lang="en-US" sz="3600" b="1" dirty="0" smtClean="0"/>
              <a:t>)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" y="2209800"/>
            <a:ext cx="8683999" cy="277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90975" y="5181600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Soneson</a:t>
            </a:r>
            <a:r>
              <a:rPr lang="en-US" sz="1200" dirty="0"/>
              <a:t> et al. F1000Research 2016, 4:1521 Last updated: 12 NOV 2019</a:t>
            </a:r>
          </a:p>
        </p:txBody>
      </p:sp>
    </p:spTree>
    <p:extLst>
      <p:ext uri="{BB962C8B-B14F-4D97-AF65-F5344CB8AC3E}">
        <p14:creationId xmlns:p14="http://schemas.microsoft.com/office/powerpoint/2010/main" val="13661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Overview of RNA-</a:t>
            </a:r>
            <a:r>
              <a:rPr lang="en-US" sz="2400" b="1" dirty="0" err="1" smtClean="0"/>
              <a:t>seq</a:t>
            </a:r>
            <a:endParaRPr lang="en-US" sz="2400" b="1" dirty="0" smtClean="0"/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4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O</a:t>
            </a:r>
            <a:r>
              <a:rPr lang="en-US" sz="3600" b="1" dirty="0" smtClean="0"/>
              <a:t>verview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DE analysis</a:t>
            </a:r>
            <a:endParaRPr lang="en-US" sz="36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590254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0092" y="308347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DESeq2</a:t>
            </a:r>
          </a:p>
          <a:p>
            <a:r>
              <a:rPr lang="en-US" dirty="0" err="1" smtClean="0"/>
              <a:t>edgeR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3288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imma-voom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Statistical modeling and estimation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3962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negative binomial (NB) distribution to model count data from RNA-</a:t>
            </a:r>
            <a:r>
              <a:rPr lang="en-US" sz="2400" dirty="0" err="1" smtClean="0"/>
              <a:t>seq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NB generalized linear model for DEG analysis 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2743200"/>
            <a:ext cx="36576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53000"/>
            <a:ext cx="31337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0"/>
            <a:ext cx="3048000" cy="279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643606"/>
            <a:ext cx="36290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939552"/>
            <a:ext cx="24003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54" y="5187540"/>
            <a:ext cx="3238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339940"/>
            <a:ext cx="281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5358990"/>
            <a:ext cx="21050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572125"/>
            <a:ext cx="33147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82" y="5945505"/>
            <a:ext cx="38290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6171079"/>
            <a:ext cx="24384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03" y="6190129"/>
            <a:ext cx="371475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9525" y="4643606"/>
            <a:ext cx="5172075" cy="1737023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05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Statistical inference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Test hypotheses: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/>
                  <a:t>there is no DE between conditions, i.e., that the LFC is </a:t>
                </a:r>
                <a:r>
                  <a:rPr lang="en-US" sz="2400" dirty="0" smtClean="0"/>
                  <a:t>zero.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:the </a:t>
                </a:r>
                <a:r>
                  <a:rPr lang="en-US" sz="2400" dirty="0"/>
                  <a:t>LFC differs from zero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dirty="0" smtClean="0"/>
                  <a:t>Test methods:</a:t>
                </a:r>
              </a:p>
              <a:p>
                <a:pPr lvl="1"/>
                <a:r>
                  <a:rPr lang="en-US" sz="2400" b="1" dirty="0"/>
                  <a:t>Likelihood ratio tests (LRTs</a:t>
                </a:r>
                <a:r>
                  <a:rPr lang="en-US" sz="2400" b="1" dirty="0" smtClean="0"/>
                  <a:t>): DESeq2 and </a:t>
                </a:r>
                <a:r>
                  <a:rPr lang="en-US" sz="2400" b="1" dirty="0" err="1" smtClean="0"/>
                  <a:t>edgeR</a:t>
                </a:r>
                <a:r>
                  <a:rPr lang="en-US" sz="2400" dirty="0"/>
                  <a:t>. </a:t>
                </a:r>
                <a:r>
                  <a:rPr lang="en-US" sz="2400" dirty="0" smtClean="0"/>
                  <a:t>LRTs compare </a:t>
                </a:r>
                <a:r>
                  <a:rPr lang="en-US" sz="2400" dirty="0"/>
                  <a:t>the likelihood of a full </a:t>
                </a:r>
                <a:r>
                  <a:rPr lang="en-US" sz="2400" dirty="0" smtClean="0"/>
                  <a:t>model, upon </a:t>
                </a:r>
                <a:r>
                  <a:rPr lang="en-US" sz="2400" dirty="0"/>
                  <a:t>estimating all parameters without constraints, with the likelihood of a reduced model, </a:t>
                </a:r>
                <a:r>
                  <a:rPr lang="en-US" sz="2400" dirty="0" smtClean="0"/>
                  <a:t>where one </a:t>
                </a:r>
                <a:r>
                  <a:rPr lang="en-US" sz="2400" dirty="0"/>
                  <a:t>or some of the parameters are constrained according </a:t>
                </a:r>
                <a:r>
                  <a:rPr lang="en-US" sz="2400" dirty="0" smtClean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LRT statistics are </a:t>
                </a:r>
                <a:r>
                  <a:rPr lang="en-US" sz="2400" dirty="0" smtClean="0"/>
                  <a:t>asymptotically χ2-distributed </a:t>
                </a:r>
                <a:r>
                  <a:rPr lang="en-US" sz="2400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400" b="1" dirty="0" smtClean="0"/>
                  <a:t>Wald test: DESeq2 only</a:t>
                </a:r>
                <a:r>
                  <a:rPr lang="en-US" sz="2400" dirty="0" smtClean="0"/>
                  <a:t>. </a:t>
                </a:r>
                <a:r>
                  <a:rPr lang="en-US" sz="2400" i="1" dirty="0"/>
                  <a:t>W </a:t>
                </a:r>
                <a:r>
                  <a:rPr lang="en-US" sz="2400" dirty="0"/>
                  <a:t>= </a:t>
                </a:r>
                <a:r>
                  <a:rPr lang="en-US" sz="2400" i="1" dirty="0"/>
                  <a:t>LFC </a:t>
                </a:r>
                <a:r>
                  <a:rPr lang="en-US" sz="2400" dirty="0"/>
                  <a:t>/se(</a:t>
                </a:r>
                <a:r>
                  <a:rPr lang="en-US" sz="2400" i="1" dirty="0"/>
                  <a:t>LFC</a:t>
                </a:r>
                <a:r>
                  <a:rPr lang="en-US" sz="2400" dirty="0"/>
                  <a:t>), asymptotically follows a standard normal distribution under </a:t>
                </a:r>
                <a:r>
                  <a:rPr lang="en-US" sz="2400" i="1" dirty="0"/>
                  <a:t>H</a:t>
                </a:r>
                <a:r>
                  <a:rPr lang="en-US" sz="2400" dirty="0"/>
                  <a:t>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63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Adjusting p-values for multiple testing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8" y="1752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False discovery rate (FDR)</a:t>
            </a:r>
          </a:p>
          <a:p>
            <a:pPr lvl="1"/>
            <a:r>
              <a:rPr lang="en-US" sz="2000" dirty="0" err="1" smtClean="0"/>
              <a:t>Benjamini</a:t>
            </a:r>
            <a:r>
              <a:rPr lang="en-US" sz="2000" dirty="0" smtClean="0"/>
              <a:t>–Hochberg Correction (BH)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5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to the </a:t>
            </a:r>
            <a:r>
              <a:rPr lang="en-US" sz="3600" b="1" dirty="0" smtClean="0"/>
              <a:t>General DEG </a:t>
            </a:r>
            <a:r>
              <a:rPr lang="en-US" sz="3600" b="1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err="1"/>
              <a:t>Alternativemodels</a:t>
            </a:r>
            <a:r>
              <a:rPr lang="en-US" b="1" dirty="0"/>
              <a:t> (inference frameworks</a:t>
            </a:r>
            <a:r>
              <a:rPr lang="en-US" b="1" dirty="0" smtClean="0"/>
              <a:t>)</a:t>
            </a:r>
          </a:p>
          <a:p>
            <a:pPr lvl="1"/>
            <a:r>
              <a:rPr lang="en-US" dirty="0"/>
              <a:t>QL </a:t>
            </a:r>
            <a:r>
              <a:rPr lang="en-US" dirty="0" smtClean="0"/>
              <a:t>method (</a:t>
            </a:r>
            <a:r>
              <a:rPr lang="en-US" dirty="0" err="1" smtClean="0"/>
              <a:t>QuasiSeq</a:t>
            </a:r>
            <a:r>
              <a:rPr lang="en-US" dirty="0" smtClean="0"/>
              <a:t>, </a:t>
            </a:r>
            <a:r>
              <a:rPr lang="en-US" dirty="0" err="1" smtClean="0"/>
              <a:t>edgeR</a:t>
            </a:r>
            <a:r>
              <a:rPr lang="en-US" dirty="0" smtClean="0"/>
              <a:t>): </a:t>
            </a:r>
            <a:r>
              <a:rPr lang="en-US" i="1" dirty="0"/>
              <a:t>F</a:t>
            </a:r>
            <a:r>
              <a:rPr lang="en-US" dirty="0"/>
              <a:t>-statistics</a:t>
            </a:r>
          </a:p>
          <a:p>
            <a:pPr lvl="1"/>
            <a:r>
              <a:rPr lang="en-US" dirty="0" err="1" smtClean="0"/>
              <a:t>limma-voom</a:t>
            </a:r>
            <a:r>
              <a:rPr lang="en-US" dirty="0" smtClean="0"/>
              <a:t> models: empirical Bayes, moderated </a:t>
            </a:r>
            <a:r>
              <a:rPr lang="en-US" i="1" dirty="0"/>
              <a:t>t</a:t>
            </a:r>
            <a:r>
              <a:rPr lang="en-US" dirty="0"/>
              <a:t>-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-statistics (Law et al. </a:t>
            </a:r>
            <a:r>
              <a:rPr lang="en-US" dirty="0"/>
              <a:t>Genome Biology. 2014, 15:R29)</a:t>
            </a:r>
          </a:p>
          <a:p>
            <a:pPr lvl="1"/>
            <a:r>
              <a:rPr lang="en-US" dirty="0" smtClean="0"/>
              <a:t>Nonparametric methods: </a:t>
            </a:r>
            <a:r>
              <a:rPr lang="en-US" dirty="0" err="1" smtClean="0"/>
              <a:t>NOISeq</a:t>
            </a:r>
            <a:r>
              <a:rPr lang="en-US" dirty="0" smtClean="0"/>
              <a:t>, </a:t>
            </a:r>
            <a:r>
              <a:rPr lang="en-US" dirty="0" err="1" smtClean="0"/>
              <a:t>SAMseq</a:t>
            </a:r>
            <a:endParaRPr lang="en-US" dirty="0" smtClean="0"/>
          </a:p>
          <a:p>
            <a:r>
              <a:rPr lang="en-US" b="1" dirty="0"/>
              <a:t>Robust log-fold change </a:t>
            </a:r>
            <a:r>
              <a:rPr lang="en-US" b="1" dirty="0" smtClean="0"/>
              <a:t>estimation: </a:t>
            </a:r>
            <a:r>
              <a:rPr lang="en-US" dirty="0" smtClean="0"/>
              <a:t>shrinkage of estimators LFC</a:t>
            </a:r>
            <a:endParaRPr lang="en-US" b="1" dirty="0" smtClean="0"/>
          </a:p>
          <a:p>
            <a:pPr lvl="1"/>
            <a:r>
              <a:rPr lang="en-US" dirty="0"/>
              <a:t>Ratios of smaller counts result in more variable LFCs </a:t>
            </a:r>
            <a:endParaRPr lang="en-US" dirty="0" smtClean="0"/>
          </a:p>
          <a:p>
            <a:pPr lvl="1"/>
            <a:r>
              <a:rPr lang="en-US" dirty="0" smtClean="0"/>
              <a:t>the estimation of </a:t>
            </a:r>
            <a:r>
              <a:rPr lang="en-US" dirty="0"/>
              <a:t>LFC can be sensitive to outliers</a:t>
            </a:r>
            <a:r>
              <a:rPr lang="en-US" dirty="0" smtClean="0"/>
              <a:t>.</a:t>
            </a:r>
          </a:p>
          <a:p>
            <a:r>
              <a:rPr lang="en-US" b="1" dirty="0"/>
              <a:t>Accounting for unobserved </a:t>
            </a:r>
            <a:r>
              <a:rPr lang="en-US" b="1" dirty="0" smtClean="0"/>
              <a:t>effects</a:t>
            </a:r>
          </a:p>
          <a:p>
            <a:pPr lvl="1"/>
            <a:r>
              <a:rPr lang="en-US" b="1" dirty="0" err="1" smtClean="0"/>
              <a:t>SVAseq</a:t>
            </a:r>
            <a:r>
              <a:rPr lang="en-US" b="1" dirty="0" smtClean="0"/>
              <a:t> and </a:t>
            </a:r>
            <a:r>
              <a:rPr lang="en-US" b="1" dirty="0" err="1" smtClean="0"/>
              <a:t>RUVseq</a:t>
            </a:r>
            <a:endParaRPr lang="en-US" b="1" dirty="0" smtClean="0"/>
          </a:p>
          <a:p>
            <a:r>
              <a:rPr lang="en-US" b="1" dirty="0"/>
              <a:t>Statistical inference by testing against a threshold</a:t>
            </a:r>
            <a:r>
              <a:rPr lang="en-US" b="1" dirty="0" smtClean="0"/>
              <a:t>.</a:t>
            </a:r>
          </a:p>
          <a:p>
            <a:pPr lvl="1"/>
            <a:r>
              <a:rPr lang="en-US" i="1" dirty="0" smtClean="0"/>
              <a:t>H</a:t>
            </a:r>
            <a:r>
              <a:rPr lang="en-US" dirty="0" smtClean="0"/>
              <a:t>0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i="1" dirty="0"/>
              <a:t>|LFC| </a:t>
            </a:r>
            <a:r>
              <a:rPr lang="en-US" i="1" dirty="0" smtClean="0"/>
              <a:t>&gt; a  (implemented differently in </a:t>
            </a:r>
            <a:r>
              <a:rPr lang="en-US" dirty="0" smtClean="0"/>
              <a:t>DESeq2 and </a:t>
            </a:r>
            <a:r>
              <a:rPr lang="en-US" dirty="0" err="1" smtClean="0"/>
              <a:t>edgeR</a:t>
            </a:r>
            <a:r>
              <a:rPr lang="en-US" dirty="0" smtClean="0"/>
              <a:t>)</a:t>
            </a:r>
          </a:p>
          <a:p>
            <a:r>
              <a:rPr lang="en-US" b="1" dirty="0"/>
              <a:t>Small-sample </a:t>
            </a:r>
            <a:r>
              <a:rPr lang="en-US" b="1" dirty="0" smtClean="0"/>
              <a:t>inference: too small number of replicates (Di et al. 2013)</a:t>
            </a:r>
            <a:endParaRPr lang="en-US" dirty="0" smtClean="0"/>
          </a:p>
          <a:p>
            <a:r>
              <a:rPr lang="en-US" b="1" dirty="0" smtClean="0"/>
              <a:t>Multiple testing:</a:t>
            </a:r>
          </a:p>
          <a:p>
            <a:pPr lvl="1"/>
            <a:r>
              <a:rPr lang="en-US" dirty="0" smtClean="0"/>
              <a:t>Local FDR, </a:t>
            </a:r>
            <a:r>
              <a:rPr lang="en-US" dirty="0" err="1"/>
              <a:t>Storey’s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-value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6553200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45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14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Variants of differential expression analysis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gene </a:t>
            </a:r>
            <a:r>
              <a:rPr lang="en-US" sz="2400" dirty="0" smtClean="0"/>
              <a:t>expression</a:t>
            </a:r>
            <a:r>
              <a:rPr lang="en-US" sz="2400" dirty="0"/>
              <a:t> </a:t>
            </a:r>
            <a:r>
              <a:rPr lang="en-US" sz="2400" dirty="0" smtClean="0"/>
              <a:t>(DGE)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transcript expression (DTE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transcript usage (</a:t>
            </a:r>
            <a:r>
              <a:rPr lang="en-US" sz="2400" dirty="0" smtClean="0"/>
              <a:t>DTU)/differential </a:t>
            </a:r>
            <a:r>
              <a:rPr lang="en-US" sz="2400" dirty="0"/>
              <a:t>splicing (DS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ifferential </a:t>
            </a:r>
            <a:r>
              <a:rPr lang="en-US" sz="2400" dirty="0"/>
              <a:t>exon </a:t>
            </a:r>
            <a:r>
              <a:rPr lang="en-US" sz="2400" dirty="0" smtClean="0"/>
              <a:t>usage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0917" y="2359552"/>
            <a:ext cx="4323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(Van de Berge et al. </a:t>
            </a:r>
            <a:r>
              <a:rPr lang="en-US" sz="1200" dirty="0" err="1"/>
              <a:t>Annu</a:t>
            </a:r>
            <a:r>
              <a:rPr lang="en-US" sz="1200" dirty="0"/>
              <a:t>. Rev. Biomed. Data Sci. 2019. </a:t>
            </a:r>
            <a:r>
              <a:rPr lang="en-US" sz="1200" dirty="0" smtClean="0"/>
              <a:t>2:139–73)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09599" y="2721114"/>
            <a:ext cx="8084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For details of statistical models, see Li and Li. Quantitative </a:t>
            </a:r>
            <a:r>
              <a:rPr lang="en-US" sz="2000" dirty="0"/>
              <a:t>Biology 2018, 6(3): </a:t>
            </a:r>
            <a:r>
              <a:rPr lang="en-US" sz="2000" dirty="0" smtClean="0"/>
              <a:t>195–209. https</a:t>
            </a:r>
            <a:r>
              <a:rPr lang="en-US" sz="2000" dirty="0"/>
              <a:t>://doi.org/10.1007/s40484-018-0144-7</a:t>
            </a:r>
          </a:p>
        </p:txBody>
      </p:sp>
      <p:pic>
        <p:nvPicPr>
          <p:cNvPr id="6" name="Picture 5" descr="Image result for rna-seq data analysis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5" y="3416449"/>
            <a:ext cx="5726375" cy="34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21958" y="4559094"/>
            <a:ext cx="2522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Collado</a:t>
            </a:r>
            <a:r>
              <a:rPr lang="en-US" sz="1200" dirty="0" smtClean="0"/>
              <a:t>-Torres et al. 2017.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f1000research.com/articles/6-1558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46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Visualization of DEGs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214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P-value histogram</a:t>
            </a:r>
            <a:endParaRPr lang="en-US" sz="3600" b="1" dirty="0"/>
          </a:p>
        </p:txBody>
      </p:sp>
      <p:sp>
        <p:nvSpPr>
          <p:cNvPr id="4" name="AutoShape 2" descr="Histogram of the p-values reported by DESeq2.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240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97680" y="46589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http://varianceexplained.org/statistics/interpreting-pvalue-histogram/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42788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interpret a p-value histogram?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4966440"/>
            <a:ext cx="4463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Breheny</a:t>
            </a:r>
            <a:r>
              <a:rPr lang="en-US" sz="1200" b="1" dirty="0" smtClean="0"/>
              <a:t> et al. </a:t>
            </a:r>
            <a:r>
              <a:rPr lang="en-US" sz="1200" dirty="0"/>
              <a:t>High-Throughput </a:t>
            </a:r>
            <a:r>
              <a:rPr lang="en-US" sz="1200" b="1" dirty="0"/>
              <a:t>2018</a:t>
            </a:r>
            <a:r>
              <a:rPr lang="en-US" sz="1200" dirty="0"/>
              <a:t>, 7, 23; doi:10.3390/ht7030023</a:t>
            </a:r>
          </a:p>
        </p:txBody>
      </p:sp>
    </p:spTree>
    <p:extLst>
      <p:ext uri="{BB962C8B-B14F-4D97-AF65-F5344CB8AC3E}">
        <p14:creationId xmlns:p14="http://schemas.microsoft.com/office/powerpoint/2010/main" val="34264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79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Volcano plot</a:t>
            </a:r>
            <a:endParaRPr lang="en-US" sz="3600" b="1" dirty="0"/>
          </a:p>
        </p:txBody>
      </p:sp>
      <p:sp>
        <p:nvSpPr>
          <p:cNvPr id="4" name="AutoShape 4" descr="Plot the most basic volcano plot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7334"/>
            <a:ext cx="444136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13093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838200"/>
            <a:ext cx="291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package: </a:t>
            </a:r>
            <a:r>
              <a:rPr lang="en-US" dirty="0" err="1" smtClean="0"/>
              <a:t>EnhancedVolcano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MA plot</a:t>
            </a:r>
            <a:endParaRPr lang="en-US" sz="3600" b="1" dirty="0"/>
          </a:p>
        </p:txBody>
      </p:sp>
      <p:sp>
        <p:nvSpPr>
          <p:cNvPr id="4" name="AutoShape 2" descr="data:image/png;base64,iVBORw0KGgoAAAANSUhEUgAAA8AAAAPACAIAAAB1tIfMAAAACXBIWXMAAB2HAAAdhwGP5fFlAAAgAElEQVR4nOzdZ5xV1b3/8XWm0YaiqEAAu9iwocaIXo3RGAuKMCpJFKO5N//caGzRKAaNqGByjTWNaCJqsCTRIWgwxgKJQdRYQEVUmii9l2GA6ef/YMtms8s6a61dz5nP+8WD4cwua+8ZmO9Z89u/lcvn8wIAAACAmrK0BwAAAAAUEw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ggQAMAAAAaCNAAAACABgI0AAAAoIEADQAAAGioSHsAiN7ixYsffPDB1tbWtAcCAABKX5cuXa677rrOnTunPZDkEKBL0G9+85u77ror7VEAAID24sADD7zwwgvTHkVyCNAlqLm5WQgxZMiQE088Me2xAACAUvbnP/951qxZTU1NaQ8kUQTokvW1r33t2muvTXsUAACglH344YezZs1KexRJ4yFCAAAAQAMBGgAAANBAgAYAAAA0EKABAAAADQRoAAAAQAMBGgAAANBAgAYAAAA0EKABAAAADQRoAAAAQAMBGgAAANBAgAYAAAA0EKABAAAADRVpDyCjtm3b9u67765bt26fffYZMGBAx44dJRvPnz9/69atQogjjjgiqQECAAAgHcxAu9XV1V177bW77777f/3Xf5133nlHHHFEnz597rzzTisi+7rkkkuOPPLII488MslxZty2bduam5tdf926dWtLS0tdXZ0QYvPmzfl83npl5cqVGzZsWLx48cqVK+vq6urq6rZu3dra2urcN5/PWztaG1gf2Me3X6mvr8/n8/brzc3NDQ0NQgjn7kuXLl2+fLlk8K2trVu2bHEe3z5LfX39hg0bfPeyT+HdS3IuLfmmplado7XW1eWbmqyPW9asKXDwhobGRYvsv7bV17dt22YwSK+2+vq2hoagz7asXfvFB+vX57d/0b94RTrm1o0b847vMf8j5/P55ubWTZta1q0Tjm+MnYa3ZYvrSvMtLa0BX+UdB/eMVkXBr4JXa11d66ZNbVu2KB0/+DItbQ0NrZs3646hiOXzLevWpT0IACWIGeidrF69+rTTTps9e7bzxY0bN44ePXrKlCkvvPBC9+7d0xpbEdm0adO11167yy673HXXXeXl5dZ7kurq6o0bN3bv3n358uWnnHLK9OnTDz/88E8++aSysnLjxo2uI3To0GHfffe94447rEPttttu+++//9SpU08//fQXXnhBCHHIIYd8/PHHo0aNOuaYY1588cWHHnro0EMP/eijj8rLy4899tjrr79eCNHS0nLDDTds3rz5vvvue+KJJ6ZNm3bZZZf94Q9/sE5x0kknXX311d7B5/P522+//ZNPPmltbb3qqqtOOukk6/VZs2aNGzcul8u1tbV9+9vfrqmpce340EMPTZ069dZbbz300EPtF995552f//zn55577iWXXBLyruZbW+eddFLj/PkHf/BBZd++BbdvXr7848MP77DffgNef33Frbeu/NnP9n3mmR7DhgUd/MO99mpevXqfp5/e5fzzWzdu/GjgwPKuXQ+aNatM+uuXglrWr/944MDyXXc9eObMXFWV67NLf/Sj1Q88sP/zz1f17//Jl7/c9dRT93vuOetTK3760xVjx+779NM9PLdaCNG4cOEngwZ1PvroA6ZOFbmcd4PN06YtOP303f7f/9s2e/bW997LNzTsesklez38sGuz1rq6jw87LNehw8Hvv1/WqZP14sIhQ+pnzDjonXc6Hnig70Vt+/DDuV/+ctfTT99v8mT1W7Fy3Ljlt9yy9+OP7/rtbyvu0rxs2ceHHda6bVvl7rsfPHt2ufT/n/rXXpv/ta/tOnKk9zIt+ebmuV/5SvOKFYfMnl2xxx7qIy9en3/3u+ufeGLAv/7VZfDgtMcCoKQwA72Tiy++2ErPFRUVJ5100hVXXDF06NCqqiohxBtvvHHGGWe0tLSkPcYi8NRTT23atOmzzz77xz/+Yf1148aNS5cura+vX7ZsWT6f/+c//9nc3Pzuu+9u2bLFm56FEI2NjR9//PGrr7765JNP1tXVffrppy+//HJra+uLL75obfDRRx/l8/kJEyasW7fuySefFELMmTMnn8+3tLS88cYb7733nhDi+eefX7x48YYNGx588MFXXnmltbX10UcftU/x73//e+nSpd5Tv/baax9++GFLS0s+n3/ssce2bdsmhGhpaXn44Yfz+XxbW5sQ4i9/+cuanacSFy5caI3w4YcftufOm5ubJ0yYkM/np0yZ4nsuLesmTNjyn/+0rF+/bNQole2X3XRTy7p1W956a9W4cat+8QvR1rb0mmuCJpVX3HJL8+rVQojF3/tevqVlxW23NS9b1vDJJ6vvuy/ksFfcemvzihUNc+asfuAB16e2ffjhml/9SrS1LbnqqiVXXdW2deumv/1t03PPCSEaFyxYedddIp9feu21bX6//Fl2/fWtdXWb//nP9U895f1svqVlyZVX5ltb1/zud/WvvdZWX59vaVn3yCNb3njDteXKsWObFi9unD9/1S9+Yb2y8Zln6l58sa2+ftmPfhR0UUuvvrpt27ZNzz67acoUxfvQ9PnnK8eNE/n8suuvV58DXjZqVMuGDfmGhqYlS1becYdky3xr69Krrso3N/tepmXNb3+77f33W1avXn7LLYoDKGpbXn993WOP5Zubl1x5pWhrS3s4AEoKAXqHF1988eWXXxZC7LXXXjNmzHj11Vd//etfT548ecGCBccee6wQ4s0337z33nvTHmbWLVq0aOrUqblcTgjxl7/8Zc6cOa+88kpu5znCvPS3zLZHH3102rRp1r75fN6a/XVusGrVql/84hf19fWuHR955JF169Y9/fTTQohcLvfmm29aZ3S9/7nnnntcOzY2Nk6cONH+68aNG2tra4UQzz///IoVK+zXW1paHnvsMeflWPE6l8t9/vnn1neREGLKlCmrVq3K5XKtra2PPPKIyiUHad20afnNNwshRFnZ+ieeCEpIti3/+c/6iRNFWZkQYsW4cfmmJlFW1rR4sR0Tdzr4+vWr7r77i483blz8/e+v+c1vrH1X3nlns7TcRa5hzpy1v/vdF4caO7Z51SrnZ5dec02+pUWUlTXOn7952jRrs6XXX59valp6/fX5xkZRVta0ZMmqu+5yHXbz1KkbJ0+2tl8+apQ3Ya8dP77ho49EWdlO9Qz5/NJrrnEGqcb581c/8IAoKxO53Kr/+7+mJUvaGhqW3nCDEEKUlW36+9/rXnjBe1Eb//rXHaO97jq7SEZu2Q03tG3bJsrKmlesWHXnnSq7bHnjjfVPPGH/dfWvftU4b17QxusmTNg6a5Z1ya7LtLSsXbvittuEEKKsbN3DD2977z2VMRSxtrYlV18t8nlRVrZ15sx14f4BAoALAXoHKznlcrknn3zyy1/+sv16//79p06desABBwghxowZ8/nnn6c2xGLwyCOPtLW1DRky5Kijjqqvr7/vvvva2toMSl/KysqsOulBgwZZr/jG7vnz57vSeVlZ2dKlS+++++5t27Ydc8wxhx12WD6fLy8vr6ysdO27ePHi119/3fnKX//613Xr1gkhysvLrVf+9re/zZs375lnnrH+ap/rjTfemDNnjvXx9OnT586d26NHjyuuuEII8dRTT23evNkO39dcc03Xrl3fe++9d955R/cm2FbcfnvL6tXVJ5zQe9Qokc8XmFHL55defbXI53uPGtX56KPzTU25qqp9//IXkcut+vnPmzzfwJ9ddFG+uTlXVdVjyBAhxLpHHsk3N+/2//5fj2HD2urrl//kJ8bDXnrddfmWlt0vv7z7Oee01tUtHz3a/tTGSZM2T51aseuue//xj9YrfcaM6TRwYOP8+UuuvHLTs8+Wd+36xZjvuss55nxr69JrrxVCfGns2M7HHutN2C3r11tJsfuQIc7Xc1VVW956a53jDZIVf3tedtkuF1zQtnXr8lGjVt99d9OiRR0PPbTvz34mhFhy1VWufJxvalp2441CiP7339/x0EMb581b/atfFbwP9TNmbHj66bJOnfatrRVlZavuvbdx/vwC+1g5OJ8XQlTsvrt16qXXXee7bWtd3Yqf/lQIsdeECVV77um6TMvyW25p3bCh62mn7XH11fnW1iU//KG8WrrYrXv00a3vvFPZt+9eDz0khFj2k5+0btqU9qAAlA4C9A4zZswQQnz1q18d7KmW69q166OPPprL5bZt23b77bcnM558Pr/BSEPwA1txe/311+fMmdOtW7cLLrjg0ksvLSsr27BhQ1VV1caNG6s89a9y9mTzp59+GrSNFXPLynZ8G1dXV1s7zp8/v7y8/Fvf+tayZcuEEK2trfZDjZ07d7Y+yOfz48ePt6el165d+9z2Atzhw4f36dNHCNHS0nLvvffaj5Duv//+9rl+//vft7W1NTU1PfHEE0KIiy666JRTTjniiCPq6+uffvrpiRMnbtu27bjjjjvxxBPPP/98IcQjjzzSLH3oLUjjggXWlHC/++/vPXp01Z57bn33XW9Csq2fOHHLf/5T2avXHtdd12Y9dNjS0uHAA3e54IK2bdtcgXjrrFmbXnxRCNH7ppv2fuqpXGWlyOdzFRVfuv32vnffXdax47o//nHLf/5jMOyNkyfXvfhi+S679Ln11n733Zfr0GHdI49sffttYcXQUaOEEH3uuKNpyRJr++bPPut3//1CiHV/+IMQovfo0T1qanYZMaJt2zZn1cra8eO3zZ7dYd9997j22v4PPPBFwv7sM3uDFbfc0rJuXZfBgze/9JL1Sq6qqmqvvawovPzGG60HMTdPnbrpb38r79r1S3fc0ffuu8s6d17/1FMr7rxTCNHvvvv2uPbajgce+MWdd1h1992N8+d3POSQ3X7wg/733y+EWHnbbc0rV8puRFubFYV7jRrV47zzel5ySb6paZk1zx1s3WOPbXnrLSFEWceOez/6aK68XAixacoU30nxFbfd1rxyZfUJJ/S85JIvjR3rvExLw5w56/7wh1xFRb/77uszZkxl7971M2Zs2P62sPS0bt5s/cam71139fzv/64+6aSW1atXjhuX9rgAlA4C9A4rV64UQgQ10xg8ePCIESOEEI899ti84F+kRujyyy/f1cj48eOFEHYhQWKampqsWfxvf/vbXbp06dWrl9X+z0qozc3NzqSrbsOGDbvvvrv1sX0EKwRb1catra3WxHB1dXV9fb21TT6f33PPPV9//fV169btuuuuzgM2NjZa4TiXy23dunXEiBE1NTU1NTWPPfZYY2OjEKJnz57Dhg0bOXKktY1d7lxZWXn99dfvtdde1l+XLFkyderUSZMmrV27dt999z3llFOEEN/97nfLy8tfeOGFV199taKiwjrImWeeueeee65cufLvf/+7wR1YevXV+cbG3f7nfzofc0xZ586+CcnWVl+/7KabhBB977pr/cSJDfPnl3Xrlm9rW3rttXZMrJ8+3d5+0YUXiny+Yrfd+vz0p7mqKusxtXxLS+Onn1oh1TkVqs7OiF+6/faK3XbrsN9+e1x1lf1bdTuGdh86dPlNN1m7rH300fJu3ToNHJhvayvv2nWPa64RQvT7xS/KunTZ8Kc/1f/730KI1g0brNnlvvfcU9axY5fjj9/lm990JuyGjz5a+9BDuYqKso4d2xoaRHm5NZjOX/6yECJXWdm8atWqn/8839Ky9JprhBC9b7mlsk+fqv79e11/vcjn89u29aip6fb1r+cqK/vec48QYsWYMXY+bl61atX//Z8Qot999+UqKrqedlr3s89u3bzZmv0NsvYPf9j6zjtfnEKIL/385+XdulnvLoJ2aauvt2fre/34x93OOqvnd79r/XXpj37k6j3ifH8lcrldL764+sQTrcu0t1l67bX5lpbdf/jDTgMHlnfr1mfMGCHEsuuu860vLwErx45tXrGiy/HH7/qtbwkh+t1/vygrW/3AA5IaGADQQoDeoWvXrsLxu3uvO++8s6qqqrW19afSn5dR2XfffXv27LmLvoqKCiGEpO9eTJ599tnVq1fvs88+p556qhBi8uTJW7dutQqXq6qq8vl87969g/aVV0Xb12JPS7tqQvL5/ODBgy+66CIhhHX5QojPP//8b3/7Wy6Xs76ylr59+7a2tnbp0sV7Fruc4zvf+U6HDh2OO+64I444wjmwESNG7Lbbbpdddpn9yh//+Mdnn302l8t997vftUJ8v379TjvttLa2tnw+f+6551pJvby83Nrr6aefDuqCF6Tu5Zc3/f3v5d269bEKWIXwTUi2lT/7WfPy5Z2PPrrbWWdZj53tOX58Rc+em195ZdsHH1gxcenVV1sVIOsfeaRxwQIhxF4TJoiystW//GXL2rW5igohxKJvflMI0fsnP6n80pe2vPnm+scf1xq2VaXQ8ZBDdvv+961XrKi65Y031j74oB1DP+zXb8c+bW1LfvjDpqVLhRCt9fXbPvhACFHZr5+VO5dec02+tXX5T3/asnZt1699rcd551k79bvrrrIuXTb8+c/1r74qtifF7ueeu3natFx5uWht7TF0qMjl6qZM6XLccfnmZpHLrbrnnhVjxmz78MMvYr0QQojqr33N+qDL9vKt7mef3e3MM1vr6laMGWO9suyGG1rr6noMH97t9NO/OPv99+c6dFj78MNbA+pzWuvqVtx6qxDCevcihKjs1avXTTcJKwoHPJS8ctw4q/S8sm/fXjfeKIT40tix5T16CCEaPvnENSnufH8lhBC5nJUXV91zj1UosvGZZ+pefrli1117W2X0Quz2ve91PvropiVLVnkeAygBjQsXWqXt1jsKIUTno47qedllVm192qMDUCJyio9ztQcnnHDC66+/ftZZZz3//PNB21x//fXWk2dTp0792vafuMcff/ybb74plJ+Ni9vRRx89c+bMoUOHTtbpsRXS+vXrf/jDHzY2Nh500EH9+/dvbGycMWNGq06jXOshPOMBVFVVVVZWbvG0yy0vL/cdRi7n/81fVlZmpV4hxKZNm5xPKHbu3Nka4datW537VldXH3/88fZfFy1atGDBAiHEIYcc0tfRb2769OkNDQ2nnXbaD37wA8WLyjc3f3z44Q2ffNJhwICuX/2q/XrD3Ln1r75a1rHjwXPmdNh3X/v1pkWLPjrkkLaGhuqTTmpZu7bho49yFRUdDjigecWK1o0by7t3737WWVbbir0mTNj1oove3223ts2bRXl5xwEDREtL48KF+ba2XEWFFeyqTzqp40EHbXnzzW0ffFDZt++hc+eW+b3x8GpeufKjAQNaN2/ucvzxnQ47zH59yxtvbJs9u6xLl7YtW8q7dQvsaZ3LiXy+snfv7ueeK4Ro27rViu9fuv32Fbffnm9p6Xraac6r3vzKK42fftp50KDeN9/86fDhQojy7t3tgteyrl3btm4Vra25Tp3y25uQ5Kqq8k1NnY89tvNRR1mvbJo82epDUta58y4jRuQqK4UQTZ99VvfSS7ny8oPefbetsXHu8ceLtrZuZ55Z1b+/ffZNf/9789Kl1SedNODVV72Xsuz661fdc0+uQ4eel1xit9vLNzau++MfRT7f/9e/3v2KK1y7NH766UeHHppvaBBClPfsWbm931zz8uXWRZXvssuh8+ZV7LabEKLuH/9YcOaZQogew4ZVbP9FjRBi46RJLWvX9hg2bO8nn/zokEOaFi3qeMgh1SeeaG/QMGdO/YwZZV26HDp3rkpXxCKy8LzzNj37bMXuuzubNrasWbPxr38VQuz/4ov2+x8AkRg5cuTjjz8+ceLEiy++OO2xJIcAvcOll1762GOPVVRUvPnmm0cffbTvNvX19QMHDvz888/333//t99+u0ePHoIALYQQYtq0ab/ZeWIMvrp166bekWPb7NkfH364ZANXAlszfvySyy9XOXL3c8/90pgxH29/QFPFAdOmdT3lFJUt1z/xxGcx/Dfa8eCDGz7+WLJBj+HDN06aFPl5hRB9br8939CwUtI9I5c7fPVqK9Q6zdl//8aFC4N26nraaQd4Sq3W/OY3S374Q/l49n366R7nny+EWPz976996KHAQVVWHvCvf8074QTJofaaMKGn45cqxS7f3Pxe585BU/tCiN3+93/3HD8+ySEBJa99BmgWUtnh7LPPfuyxx1paWi644ILx48d/4xvf8G5TXV09fvz4s846a8GCBcOGDZs8eTJLq1hOPPHEXC5nP5DX2tq6YMGC5ubmNWvWNDU1NTQ0dOrUacuWLfl8vrGxsaWlpXU7a3v7vYc1xZvL5crKyjp27FhZWdmpU6fm5uZcLtfc3NzS0lJWVtahQwfrA3v3ysrKzp07V1ZW5vP5+vr6qqqqDh06VFRUVFRUdOnSZeHChZs3b7Y2Lisrs05RUVGRy+WClgk8+eSThRANDQ1r167dtGlTLperrq529fHo3LlzVVVV//79d3fM/AkhNm/ebHV93nPPPb21Invuuaf6Xe102GH7PvNM0FJqucrKXS680PlKz0suKevY0aqRbVy0qHl782lvAUa/e+/tsN9+X7rttga7HURbW9Nnn+1YXa+srPtZZ9nLbZRVV3c9+WTFYe9y/vn5lpZ8Y6PvZ5tXrKjs3Vvkcou3V3fYup1xRlnHjmXV1UKI8l126TRwoPOznY87bts77wSt/1fZq1fno4/u9o1vCCG2zprVsmZN8869t8u7d6/YY49cWVmnI49sWbOmau+9nZ/d9sEH1vxurqqq87HH5pz1+mVlu5x/fr61tWqffYKan1T17+9Nz0KIff70p60zZ/ruIoSo9rulPS+9tKxTp/rXX/e9gWVdulQPHmzNzQsh+owZ0/mYY4Iq1DsccED18cfv86c/BTWgyFVV7TJiRNDwilGusnL/F1+0CpP8Pp1z9WYBADPMQO/Q2to6ePDgt956y/rrUUcdNWjQoHPOOWfo0KGuLb///e8/9NBDQoj+/ftfeeWVEyZM+OSTT0T7noFW5FzAz+ryli7vgoK2LAwvEjP9CmMGZeN71TW2jIwKAKCufc5A8xDhDuXl5bW1tQO3T3rNmjXr4Ycfftzv2anf/e53//u//yuEWLJkyQ033GClZxTkSquS8FrjEOuQamtrg4Jy3KeG2Dkxe9PzzFzON/0DAJAuAvRO+vXr9+abb44bN66fszmARy6XGz9+/P3339+3tB6+yYjkk2vJTDb78gbTTE30DsrnrT/OF53R2frAeoVIDQDIAmqg3bp06fKTn/zkJz/5ybx58+bNm1ddXR205dVXX33FFVfU1tZOnz594cKFC4MfFYI6b3q2Xsl+xnWNPFMDHpTP27kzU+lZkSs0z8zlivEqAAAlgwAdaMCAAQMGDJBvU1FRMWLEiBGl9RRONsUdo2tra7OcgMMjcQIAEBVKOJAcVyT1TagpxlbnqXWHETRxboASBQAAMo4ZaCTKOdFbU1OTtVnedMfjqvplzhgAgGxiBhqJUmnEIemMkVneAetegnfiuT1PRbu6c7jeS4R8a+F8HrE932QAgDFmoFE0Mp6qvVXUCCPa0GwjMQMAwiNAA5HJeMRPS8YbgNDTAwCgiwCNdiRr6yA6OTvN2a+kNZgIOS+KqAoAKA0EaCTKVefgSrFBJRCRhF1v+XWWM3RpBE3fwu50L61U36gAAJJEgMZYtccAACAASURBVEbSDJbOzmDYlTOe6ibMJaD03qgAABJGgEZyslxBEaHEprqZSTXGvQIAhEEbOyREpYEd1BVFNwlvTiW5AgBKADPQKAL2DG6Ec9ilNwWeenmxL2tI2RybFuc7lmK/FgBASARoZIX3+UJX8UPISetSSsxFMf3sVOyJ03XDS+D9AAAgDAI0MsSVceXpObNPFso7jcSHSAcAQDII0EhImFhZdAXTcYdmby82AACQGAI0kpPNCeMsU++2xvQzAACJoQsHsk53dZWampqim7H25VrDz/VZZ2ImPUdlZi5n/3G+7rrD3HAAaOeYgUb0XPk1joln32M6z2t9XEpz3t4H14hx0ZI/KcjdBgDYCNCIWOSzv67iaREuFtuHyni2TrjEmR5tAACoo4QDsQsTqaOtx/BOUWdWkinWO/Oa2KkBAChGzEAjdtZcb1Sd3Yz3LaJGeL6YGAYAICOYgUbEClYni+3zymazy5K9JG2kixEFuAmjxBwAoIgAjXgVTLHRllLYp/Oetxjz9KB83vqju2NQNwnI2Tec9AwAkKCEA9FLN6qqnz0LkTqBNQsLrjvtWpaF7AgAgBwz0Mi0aDNlbW2tdUD7g3R5K1siOazBrDMzrwAAqCNAIwmpPDXoK+PNN2JCIQcAABGihAMJcebgkHULursUe/+N8JxFGtmZY6ZuBABQpAjQiFHQAighw6ti/JVPNptl6AhLluObC3fVNAvPquBZSKvyZf8AAMgySjiQHLPImOReWscMuUCM98UIJ8XlNc1UdKD00HYGQJKYgQZCMZiTbp912EB8Mvg7FgCljRlopKzgcipZ7uhsMCetuAqMMSbh0N54v+H5JwAgbsxAIwJmlcHOvayPg/atra21N1Y8vnMX388qDjJasc49uybhxPYn87wl0VmYn6P5NACgeBGgEZZ3Ftb5sKBu8A1i1qwjqrN7D+j9a8gjR3KcIFY8DfrVdloNOgjNAIAiRYBGjKLNrwYiP29MF6J7o5wTzPLNnNsUfKCQ4lEUo2z+jgVAaaMGGnHxVmiU3sNzrrxbMP4W3KDgLXKWOIcv9KR4FKXBbjjDapoAksEMNGLhu3aJKFTrHOswYjqp7mGt7SNctZu4AFj4twAgMQRohOWtDFbfUcQZqSXF2XGcQuvg9sYRzspH8otsIggAAAURoBEBg7W1I1mVMIEJZsWzi9iWB9eqqdBdstubuQEAQEHUQCMW4Yt9C/LtwVywq3RiaraTb6ZbRe3iTcmSBQiDjkDxKAAAWgjQiEuKU8KpZ2jvA5QStQ4qB7djboR5l+gMAIA6AjRSE2vM9RZUpPLkYkyYLS5qrBYJAMWOGmikJqrq55hOoXJwxSLsmMqjI6fYXhrGglaLBAAUF2agESP1soRi5FuE7SvMTXAFrJjyVrTtpQEAKG3MQCN2vktel3Cwli/xbdA5JPlJStpLAwAgQYBG7FxpMtYFTVJfPFx+9mQ63wEAgFgRoJG0OFJjJF2li4uz0CLjs8Xhl3cpDd7amHZ7KwCg2FEDjaLkrK5OKzSn1eVDeKJY5FXLEQa7LFRUZ3MMpGcAKF7MQKOIpT7fLB9Augslqkt4hjjJAmvXk5GZyqwUmgNA8WIGGknLcpSMkEqPjizciizMzsakhC8NAJAuZqARO/vxvizkxRQl8zBl5EIWWw/K56mBFtwHACgtBGgkJPW8WKT51ZcrjcUXxbzF1iEzdHtOjdwHACgZBGhEybfq16wU2J6xLri7yty2t4Ki2PN0WgnMOEPHMZiCJ81aFQe5GQBKAzXQiIxv1a/6cn3Obex95btLttQVcvfiVVyRzloxUTEWZy09+7KvqChGCwCwMAONlLmWPlEPskFbZqT3hevUWQ7oWhk6xcDtjJil0cIikgoZAEDyCNBITeTL8vnWaWgVjdgfa9WEqJzC+fagiMpFzKog4qj09Q6DuAkASAslHIhRdqZdo82sBnUp9jCKKD1bBuXzzj/yjV2lCJQlAABKEgEa8dJdrk++gfOz3i0L7ms2G10CnIW2JRNqC6Z5Z+JXSf9AESmxf85A0aGEA7HTnXOtra11FUaH2dJZxeGNxbqF18Uo7h+xyfwIN26pkeXcnFg7QpSY0nseACg6BGhExhln7VesD3wrhr3be7dROal8DEJaeWzFa8nIS8a44cPtj0fv/BM3zA/ggqE2wjW0rYOUWFwopWtBMngeAMgCAjSi5DslLHlYMI6cKjmvfC/FaW/hienZT9vO9Gz91Rqx/ZM4wpjrK8If8AQFAEDqCNCIWEbSpG9cls80a408I5epYlA+L/zuRkzzWEG1FkySAZHI4ApBQDtEgEZpktSHOLexP1affkZB7e0HPAt0C25CqrjnQPII0GgvrGQcVAnt+zFhWpfkB3mp/ozncS7BTUhcST4PABQX2tghdr6d7Gq2S+a8ZlHYHp7BaGscDE4dLd8vgfdHr8EP46Au0e3k57pvGUwqI0kRNyEt7eRfGZBNzEAjCc6CisgXIJSfN/xBXPPT8mP6xuVYr1GR7wCctRaR/zDmpzsAoFQRoJEE+Sxslhe4Ljh/nIUJ5jCIuYgc31SgJh4ljxIOZEWxJNFiGScSEEkZTLFrh5cMOVdNfIojAeLDDDQyRF7qoDVRrdVVQ7JUoWRjxe1R2mItgykW7fbC4UViRjtBgEYWSYKpSj2xVtWyk0rzOwPZrE5BVIiPGeeKdHy9Eka3EJQkSjiQBG8XiDCZUjfjhszE9mi9w/ZeRbRXCiAkJkRTR3pGSWIGGrHwVlD4Zk3JuoBZEzS24roKCxNCyWMSNDv4/o9Ve1tHCe0WARrRU6+gyH7WVFFEV2H/YLM+IEYkgzyRKXzbx83O0NxqlDBKOBAxb71E5FXFuoFVa/uCRRqlhGCXFu58YshwqXCtrASUHmagkUXOughXiwytrhpyQZ06shyai65cBMgUUh2ASBCgEbGoGlm4oqFrIcPwwdG4U0eK6JpXpLxVocUY44r3l/LFOGYAGUcJB2JXcO1ri9YxQ0bJBOpMkhFy2ASLZJRAwYazer4ELgcAQiJAI3qSvm8urmng2EcmlfoAEuBMzEmmZyt1EbyKFF84AHChhANx0VruxH4lwlIKrcUIoz1jTCeNpGVe8rPOrnV9mfYGABQ7ZqCRLTUOks10FyPU3d2A6ywxzWcHlYZnlnfykulMAECxI0AjNWG6y8mpxMqCiwhmVtFlaLgm3YtuDr7oBgwAcaOEA9nlquiIavVv5+KIyZd5hBd36Uvc2mcaK5arDmq1wdIYAOBEgEaanLEvqplUreMUUe4sUqzrW0TkC1USnQHARoBG0oIeg4vkCbmQtAbgmr2OqgF2hDLSe5jgVRR4nwMA6gjQSFTBRwPVaypcVRnhw6vkCN5g7bsOi++YI39XoPhOo93mIWejD6oOAABxIEAjZWaFzsm0vAg6bMEqZMXxGK+qaFa9XfIt5FwVCM7XS/vCAQAJI0AjZb65M77ijQTKQuTp2Y7aIRcnz2b1dtydsCXkM+5k6IKoVgcAdbSxQ6IkocpVFBHHpHJ2cnkC1dK+jRRiPaPirwVYlTAk+wZGfg/TWqgSAIoOM9BImreAOIEzKm6WncFEwjmnmEoe8vbX01qVkGljr7irU7jhAKCCAI0Y+RYnRBJSYwq79lALHtwsBydfdxFfHnImOcWz+K5K6LuvvJ+aLyoQMiXdd24AEDcCNGIRNMccYYJUD7uSASi2yHBVLcuvwhXuEwvNSS4KozgPajYS4xzsnXGnC0cqtH7PAADFiACNRKlPG4dJgXbe9U5UO4sKJIPxPbv6kApuqZXIVVK+b1u9hMX3zkE9hLH2R+rUf88AAMWLAI3oRVJcod4+OaicwyDAJRw9ozpXdhb3lp/UW2WhnqsoCbC47mE7vxsAkBYCNMLyTqPGUaAsT4SuXnh27bXuMOILncZTs9kJx5GwKyskyU9ezcx0Zju/fADIAtrYQVvNdiKi3nO1tbVxzMXG8SCg2TUms+yL96TWiZxdz6J6zC5kpUTB7cmIxSv5/okAkDxmoKFHJaHKa4uTiY+SAbj+qnJFQWt3u/ZST+Tqu6gs3C25qzU1NaN3fiWqGVx59wzJNrrHp6a26KTePxEA4sYMNDSEyb5B08zOwo+CZ3dOfusOr+AA5KcOeiUofxccrcqYvSOU9wnJmpj6yiWQyeiIF9KgfN76k/ZAACAWzEAjac4WGWLnuVjfaV1fviXFZtPb0c6I+7b+CC+b+dglvrgc05F9Z7INWlADANobZqARJSvn+dYY+L4iKZ8wKIxOvjgk3XIUl2yG7Eiyr51io5rUtMvBC9aFMxUdLVZxB1AamIGGBpV6XO+WQdtE21/CezR7DAUbJxuw3yooHkd92Rdjkl5+yRSkBk0VRzKVG+vIKapOBrP7AEoGARp6IllMJLFGbOrZPZLDyj9lb2DQ0k7yTsC5QdBhE0sqkZdbeI8W/lqYAU0Ftx1AKSFAI1G+z97ZUixCcJaUSDpsOJv3BdWrRNs+T2WJwUz1inauoR0HZouRIrqLALAQoFHcoo2J8upteTvnMNPS6op6FZWMkC+ISAs2BHF+2/BGDmjnCNBIju6sc8G2dK6/Gq/2h/ZGnpIJRlBBhgbaMwI0kiN/5C5odRLn7t7NvBsYjCTkqij2jpKSa4M1VtTHoP5wZ2KchRzZDBnZHFUJc9X2FN39p4YbgBMBGmlyNbMr2PvZrLed+vopKgXHQeQbKx7NeNHvgu8uUhE+JMnLLVB07BhddEk6vn7kAIoRARqJUlw6OxKuXG7wtJ8rjxacQVfcUotKQ0DnxpGcNFOKJWBBkSuGFm8hRJEOG0AkCNBImnG4NG5eYbaByhjMFhUPeVIAqeABUwA2AjSSlkB6Djqv7kF0mzq3E2k9rEl2Qer43gNgYSlvFIFIUlq687jqjwMa7JUk4yrtkFwdxJI5KQAAvpiBRvpcZb6RNJQIWSjiXDDFeAyuY8axsVdUY9Y6Y9znIjGXEtfTeMzpAihGBGhkgutZPd9tVCoHXGsEBqXJgu0+5KPNWrMLW5guIsmIKjkV75NnESrempaiGzAAuBCgkaig7s66O3rTobe5h6TnnfH8tLezR8gy6AgnjNNa0Fv9FBG2XyCBlcaqeMU7cgDtHDXQKH263ZR1jyPfS3GpxWJ5GDGVWe1oM5bVhNjZijhacR9f+NW0FF2Vi31/Yr1RABATZqBRyiStoCXF1tF2cS44tqKTVoaOZF3DuJsQl0yT41j5vgHgRgEoIgRotCPehVG8GwhPYUbBvGg2M11weLoyuKB3tAhYinhEDwDiRgkHEmXcpq3gjt4NdKd4ndPV9rLhKk83qgw4pl28R3DOo4c8moTZr91dYU6e7ZyFEPyK38V76+xXvFPgCY0JANoTZqCRNMUJ3YIR2ffIQV04ClLcUn1muuBm8S3CEnd0dn2sNcepsrFv5uNX/C5FvSqeq5OdKMJLANDOEaCRIeG7sBk/zxfmFPIoLLkQlUZ7JVaGUVDcM6ZxNyFOssmxfS75O5ls5uyifgMAAJRwILvCT9DqtpeO5ES6O3rb7RVjd44iMiift//YL0ZYKOJ7/AQUXbVGKncpDAqKANiYgUaJs2d5rZlg3yUPfUOqyrotvicKSbeds+444VK8DZWDelkEJTzv1HgR1VGk/mRk8X6fAIgDM9AoWTXbOV/x/dgiefwus9PA3vVl4j6jNzf4PuoX+fN/ieWVTM0vmt1GlWnd4ppJTf3JyCK6VwCSwQw0IqM4Feqq7g16ZFB+EK3BqO/iHFJUfK+iqKeNJXOcljC9kF0zo+15ns/gNjo3KPhlAgAYI0AjGgWX2vZu5rv4tmSSOPtBU7ETs+K9kh8kXb4FACK6X20bHERejRBtIte6TLNTq2Tf0o7IvIkCkGUEaCRHZWZXMgfs+2KE4VKyEqFuv2pndbXuCONrb1fC1GfEC2bfgt2pnR+oVEqon9qA+rV4b1GW87e3W2K6snyvAKSCAI24hFxXL2GSdVicn/K+6C3G0J1g9m4TpqeH2Y5miqKbb8Fpcudsuu74dTOx+vaRJzbftnFF2ksulaHa3ydFdKMAxIcAjeIWFE8l87iuT0maNHvP5TqvQVZWPFfcO8bBN5aJYkhm2Zxc9GZos5TvPKDiixmUkXFmZBgAUkeARjR8A6t3YlVenCB5oDBaBqfwvTrjs4d/iDDugpaCZ7TOFZQnspwzgsqjRdTzi+FzeVTz0MU4zQwAWUYbO2SRbs1x0KcyNUHrVOtgsHtQdne17YtVpgq1XbnQW6ERxLfAw/i8BY8T1SOMxttnc669IHI/gKwhQCMyiquNJHw0b3Gz4gCMqZ8xpgwaYYyucYjkgAXJOx87P+stvw5a2c5+Mfy6d+rRXL5vVGMoKOQ7hLRE+CUDgDhQwrHDqlWrQh6hV69ekYyktEmWrTYmb5oRPjRL6iV8izHk9dPeRRCdjyRmZ9Y8gdDsKuqVdz4OmfxSya+RnK4oIm8ciM4AMosAvUPv3r1DHiHfvv+7l6ztJxHmUTxJwit4EPUqZHm1scpQC64X6NsSu+Bh0xVyhJFUHocvWfaNp1nrtBCmV0bc+Ttr9woAkkGA3qFnz57r1q1LexQ7vPzyyw8//HBbW5vujosWLRJCNDQ0xDCoRBl3RLb2kiTR8N0zfJvctSvRTpanmMNiipjRHjbCmxPVoXRbYgNAKSFA77BixYq///3vo0ePnjNnjvXKkUceGX5a2thvf/vbyZMnG+++Zs2aCAeTFt92y1oM5rMlPaHDHD8qircigYElfO1F0XbaKSPDCxpGmFaD7baqBAAsBOgdKisrhw4deuqpp5566qlvvfWWEOLmm29OsdXAb3/7229/+9sGO954442LFi3q169f5EOKkO4MboTr8xVc5tCZCzPVa8Lieyska7iEWVUxqHQ7JloNpDMST4uUvNzc7IB8RQC0HwRot+rq6lGjRg0fPjztgYg+ffpccMEFBjv+/Oc/X7RoUS7DU0Tekl/JBpIVtkOeWndjyTLjQTtau/g2fnZtE+bS4mv0kdgEs3MRFpXNIsRkKgBAV66dP/fmq7m5uUuXLs3Nzc8880wGJyALOvroo2fOnDl06NAwFSDGCs53GtzSMBHTdyFuY5LZ36CzqGdQrVl543CvNST5SSWHVZlIlj8Yl+Raht4MXYyTqVoPGoa/5OIqpwEQn5EjRz7++OMTJ068+OKL0x5LcugD7aOysnLAgAFpj6JExFp3UZBKeg5aCVzlmPaRXW3pXJ+VD9LZaFlxaZUIl0VUGZhisrc3812A2iuobbP6EWIS1FYvs1xdsSMfdsFFYUjPANobSjj8DRs2bPfdd999993THkiRUYlxBpUYxpPW6hsX7DTne/Cgyml14fuBuPaV1Io4XzQeWG1trTNOjdu52CmSQtjkY6u3TxwtJizy+9BubwsAEKD93XHHHWkPoSgl8JyZFpWpUysaKo7c2RovU1dq816p89LC1zS70u3oSZPGRfrAQFqTvhGu2JJlIS9N8Q1Sdqo7kiwEAtCuEKARL3mBRKwZ1Ds9HHQ6O0MrDilonjjoLJG3eysY943rsDMr3cbbBYOj8UInSUrmjUF23n5E3mkEAGzUQCNidhJVLOeN5IzeV4KqhKMaknx5wpBHdpYdB/G9asnYEjB60iQroET+i37nJLfKzUmAVXZsRbS464+d5/IV/obHmiyzE6kBICoEaMTCOErq1i67wnrB1J78uidyYTrQOS/WYDVyrYEVvGmjJ01y/tV+QHDc8OGKbwnsHQu+EreCY4g1MQedSH4u+3FMlWVTvPsqjsfsa2H8FVR58xBSrAc3EOElJ3D3gPaMEg4kreDv4tULqb3tlrX2cp4x6FNykZQXK57de6K4J2J9r8i11ok1N+xKzzazRyTtU4RprCbZV6XcwvtYoe9Zgo6f4rLkkk8ZtK6T3AetExmIuwDD+y4o9QKPCC+Z8hUgbgRoJEpel2y8Zoo3mcmPEMkkdFBqD1r8zyBq+16Cb6W18w7E/Sin/ZPYOoszPUt+TgeFbPkp1CkmBldskidO3TGE3DFh8VV1G8TuOGgtbAkAWgjQSJPvlKRZ+MtUbYZ3Zjp8wzsnleqOCBvkBVHMxIoJW53xhfjOjGanZUTcnB36VGbo7b9mrahaXSrDaD/fUUB7RoBGctT7xMUqfI4seASVxVOyE/eNmf2y3iCQxXevDMbvvWrjmhPdc0VyfMWJZ9eLpEBFFBwD7QQPESI5ZjEoyaAZVRsN118LFjdnpLNEeK6YVYxvElQCkH2Zzkf3YoqY9uOYCUTYTIU/7/VGO7zE3hKoDzvC9jUseQPEjRlopCnCgKVVWBxV3YgieQtqswO69k0rqhb8wexauTDWkRScrI3q+bag45eqLBRCxCG+Xx0Yi3Ak2bkooCQRoJGomHJe0HItut08FIVvKa24r6uW2hX95QdxhuxMzQSr/Fw3e2+gcmRvzpZXrCYTsLyP3IU/bxYe4wsjwnc78rNEfkBqoIH2gACNeIVcEs/udGE8UytpZOEdnhatOmaDhnfeLh8GOdi1iySYFrwc4wlvxWfXfE+kMjDF41gHUe+snFibM29jEPsV4/OqNxtxIvxFIiNNSADEigCNbClYXCFZZdC5u8pjfOajdBykYBs7yVon8S1n6CsomNqvq09XS3ppB0lsEjfoXEFBPGsRJ5IVNIz3zWBVQzHi7gElj4cIESNJ0o3wmN7Ppv5AXq1D0DYJp2d1QXP2BfdK8bZ755VT/x5QlEyBuNZZ7N8YhBxb+CPwJByAzGIGGimT13gUTJnp5iTvhHcChdFZlkrJdficl53FPuI7i+KWkTSBNisg8UVoBpBNzEAjRr7lDcLRuC2OKerkuRZJSXEkpcG7qGT4g8iP4ztXmsHluBM7QrQy1R0PACLBDDSSFn6REfkGxhE2qhWw41skJfwTmd7ibMVqZq2b470Dug8g6j6k6BvRvA9u6iY5b0GwpD7YeMUT70OW4QuRKWUGgFjl8vz3WnKOPvromTNnDh06dPLkyWmPxU09hIXvkqFyCoOnD7WOL99AMVYGDUn+VKLZs4Dy46vvLi+zieMNhkp+LRig1Re49u12p3ioLIvkQkrmbgBQMXLkyMcff3zixIkXX3xx2mNJDjPQyKg4orPKr/Ul87IG7aLVY3FQ9pWc1HX8qLq/qR8h6F2H1nmjKptOuPKhVFe3jqMmO5s3KvI10gG0KwRoREZl+jOqMom4OaNhHNOlBXuJFNcDhQZdri0GHfQQt0jeipg1Qk4s1EbyrCSA9oyHCBENyXyqiriTk7yjnHzHMOeN+92C/SBmmCXB1c8iP5TuTU7+EVJJSIqkUKF9sh7BtP9YLw7K560/WseR/LXgANRPBADhMQONTIgvOSUwqSmZVk9mSjXM3StYLuKaJJbsLjmF8SqGugwmPkMul+167M81kpKf10w3uUbYLw8AtDADjUQpPnYWntaEqOIiIEHtKYI+JXSe/9M6aUw7evvHRfXGRmVlmfC8i297Rb42h3zO1fpsu5ofTfFi29V9BpAuZqCRHJUyAPWNDc7rLdV1tXCW5GDfNKnY6UKSvEXwvG+YPiThY7fim4ow5dqSgG5QEu0NT0FTkkkW14qdM3T2p0jbyTyu6zcG7eGSAUSLAI1oyH9NbxDFDI7gu2/QKie+yU/SwFgec9Wp7xImmxYMoAYLQMbBm6ElXyODXh8hF9Ir1Vzle4H2i1pZ31u7YnbTFDvfaaVe+dexVL+4AJJBgEZk5G2JdbniuNnkdMFmF2Zj81Ww4MGs40TQzLc3Tfo+k6e4pTH1XtFmjVkK/lqg4AgLZmhXJtMtq81C8zutxK94gWZDTbh1huTslEcDiFU0NdAbNmz45z//OXny5IkTJ65bt04IwfosMBDUU8KgAXP4MWgdR1LwoFseXfAI3qpreR22ipgKRYKm/+MQycRnUAFG0Bm9J00+qKlUfks2CFk3rN46w7dZR0jOL4H62yQACC/sDPTLL7988803v/POO21tbdYr7733Xs+ePR9++OHJkyd///vfP+ecc0IPEu2LpFgi2gbJBWtwwx9f5YDyYUjCsWIFdsFX1IXvUhfrQ4TONbFjPbg8qwXNgxbc0UBUF5t8voxwVpjZZQDJCzUDffnll59++ulvvfWWnZ5tra2tzz///LnnnnvNNdcwG41IaDU8VnkGLnxKlsRBraQo6VCRTLNk30lu+TYJM3uCM3K6vY2dGxvnvDjmbuPjO8Iwi6gDQAaZz0CPGTNm/PjxQohcLnfaaacdd9xxY8eOtT/bt2/fqqqqpqamBx54oKys7N57741gsCgS8oQXbQ1uuoK6c3j51iIbnM75QZilYQo2Zk4ynqqXjzt3Cdo48gYLIedKQw5AvbuIwaFE8PAiaY+txf7CSYZk3Gw7swGdZiBAkTKcgf7ss8+suNyrV6+pU6e+9NJLd9xxh3ODIUOGzJ07d+DAgUKIX//615999lnooQJZpF4EIukxonKKqN51uObmwwflmu1cr3uPbAVl3+2j7RJtt2S2Ipdk7laxiDmted8IJ27llx9fdCt4511foILlMUHNtn23dJ0ra4wXXwSQOsMA/ctf/rK1tVUIMWHChFNOOcV3m7333vuFF16oqqpqbm6+7777zMeIopJA4UQqzCaMg5Ki7lmC6sJ1BxlVpxTfxz11v/Qq1Sm6t92VxlQCikoai1uY8gw7KUrKS3wbVnjXlHH+MRhJJFRugvqNSvdaAJQwwxKO6dOnCyG+8pWvnHXWWZLN+vXrd+655z7zzDPvvfee2YnQrqRb3SFf2SSMoJQZbeM/+5jyrnAhjy88lSSuT2ndRsn2Bu9YinQ+L5KGa5mKieoPWcYq7ic440DHPaBYGAboTz/9VAhx7LHHFtzyoIMOEkLMmzfP7EQoAeotnOWlvXFna90y3EjOGGb1bElnZfv4ArohAwAAIABJREFUBkOSH19xmjmSyhD7IJL1VpKp1Q6/qIevoOftnLUHQd2OM7LaS2aX9CuWt09eZGigKBgG6IaGBiFEhw4dCm7Z1NQkhNi0aZPZiVB0ws8iBzU7CzNfW3Ah7qIrLIkwONYELBseputc5K27wyxsbsCZC1Wqog1Cj2LCs+Oy8/g1NTVi+HD7L/G9i1CJ6cmnPd/3FQZSfxMSdCFkaCD7DGug+/TpI4T48MMPC245Z84cIUTv3r3NToRiVLsz16cUD6LSh857UsnR1A+VLsVb5CoLCXqSr1iET+oqiUp9eWqzwaiTj1ZxXWvn9vISalcpsOIFai3RIjm11gbqX6OCld9yrqtLa8aaoAwUKcMZ6JNPPnnhwoVTp06dM2fOoYceGrTZJ5988sorrwghTjjhBMMBolRoZbugfm3OX9xHOF2aovhmeWMK00Frg5v95iGqRtoh07NrlveLCxk+fPSkSSKl6UDJSV332Rpkwb2E/qrj6huHPI7x7c1sAYmWqCbUASTJcAb6sssuE0I0NzePHDly6dKlvtssX778O9/5TmNjoxDioosuMh4iSkC0z65FdUAtBjHXYC45vATujOu6wnTZc5VcB/3iQjK/HuG7pp3SsxBCiHHbyyTSas2R2F6RHFlxwRf1ERacGPYW0szM5axvlXHDh0eyik0qimu0QPtkGKBPPPHEb33rW0KIWbNmHX744WPGjPn3v/9tfWrp0qX/+Mc/brvttoMPPvitt94SQnzjG98444wzohox2qeYnuGzP5bnMMl62orHl5/FFRATnkp3Pqvn+3qswnxl5cupGOQn72CCMrRZ4YGE+hGK5TctYaK8Mzpr1VfYXy8hRE1Njf1tkPF1HMNXpCjK+H0Aioj5Ut4PP/zwqaeeKoTYsGHDbbfddvLJJ1uvDxky5MwzzxwzZkxdXZ0Q4qijjvrTn/4UyVgBuZAhW1JFbRBtg1pYyI8QSYbW6oPhDc3RrmkSkmTi2TlCydp1ESYSb4Y2Pr5i/k6xtD2qZyIVl6qJhDM9W2pqahSbG0pGlVjijHviOZKidgAW86W8O3Xq9OKLL95111333HPPunXrvBtUV1dffvnlt912W8eOHUOMEEVJ8Ud+hK2XDbo0+JYiGJ8o8sQZpp+JldTtoUoOFfm0d8G+zooXpVjhbR82qG+GVo1sHJ3IIynSrampsWqdrSPU1tYaBMG0FGxpkgpnN0B5enZ+kJ3x64pwTXgAIkyAFkKUl5ffdNNNV1999UsvvfTaa68tWbKkrq6ua9euffr0GTx48BlnnNG9e/eoBopSYpZc46B+avXJY+Eo+fANkert88JnaKGcjCN/CtM5+PDVLyq8aUC92dyOLXeexXQ+omdAcfrTGpgz0jknU2N6TLDgaLV4n4RLoATZddLRkyaN0/zyFWxvEmZ4AEpYqABt6dy583nnnXfeeeeFPxTgSyVOqWzjmjw26FWsG0bDhEh7r0jeYKgcR/ECJcfxraJ2FSG4RhKmvbcwyv3e2VBXCBNCjNvegsMpmem6L84SfBPMJg4LLssXPixG2E1C/VBBv20ISfJWRxTnPDS9PnRl8NcmyJQIAjSQgJA5MsJaEeNTe/kOxllxETSTbR85+ctRT8+SI5h17I7kehXXzdZKz97jRPjL8ZBT4EFcI4yq2VyEUcMOfFpdq0NOOTsPJd+gBEJVCVxCfBT/o0B7RoBGOpzzssbBKJUEKWLoyhf0qaDHAXUb5MmDuDqD3QvWXgu1y5FcQo1nJcU4noD0/SHqLZB1vWKs4BdLa0IxaLk7+V4qZeUizhymfmSVawk9nKLnu6olvJiqhwrDAD1y5EjFLTt27FhdXd2zZ8+DDjromGOO2Xvvvc3OiOIi+fHv+pTzcTfni65dfI8Z8rG/FOkOxnvTfF+XnE4lQ6sXeYfk/To6W+nJH9AMugTvN5WI+tfWBZOHWbe10ZMmeVtQO/9RGBQzeD9ldh+8M+vebdQDmb27dfmJdXohLzqV5N2I+00d7zrglcsbfU/kTH8mHXvssbfeeuvZZ59ttjtUHH300TNnzhw6dOjkyZPTHssXCmavkIWwUSkYtSUtOLSmVA0CdNCOim8PQnboMz6+yr6u3YPadxgf0CbpXOF6dC+oEsCg4ta7i7fbmvxtQ/hwYJCefc8iXy1cawzRZmj5BUbVkk/3mEENWCiujZz3Sxbm3kZ7tPZg5MiRjz/++MSJEy+++OK0x5IcwxnogQMHCiGWLFmyadMm+ZYDBgxobGxctmxZS0uLEOLtt98eMmTI6NGjx44da3ZqFBFXOIspE0dYyFGwJ4ZkG2fGLdiJWWvMKgXcxnc41llA48ocEUNXkJqaGuH3aKBlUD7vHK3vQ4TeXXSDqdlMcMjfvEeVntVPpPKEordjRhjyHiAGRxOhf48f1AGmlIprI2nRmEE8cAkVhgupzJ49+7e//W1zc7MQoqKi4uKLL/7zn//8n//8Z8mSJTNnzpw0adIVV1xhtX8eMGDA3LlzGxoaFi1adMstt1RXVwshxo0b98ILL0R4Gcgg35IDg31VhElaWouGqDSyUN9Y/aSuRhbJM+hDF3LA8rcfils6x2N94BvarPWfVUaV4lchsYBiti6MZJGO5FchieReORfK8f4xO2YpxbJUvsqJSWxtSBQvwxnojRs3XnjhhVu3bh0wYMBLL72011572Z/q16/fUUcdNWzYsJtvvvnMM8+cMmXKpZde+tRTT+2999633377JZdccsQRR2zduvWuu+4688wzI7oKZI7vk17y7VXqXOOgfqKCc8++uwRVd6h3g1Yn6dcRyfEl1CtYfCfLC87Z+x7E+VeVhzK1eGehvOE7qpmqmbmciG461kVlkJE3kE5lbrUYg06xT0KXNr40kDCcgf7lL3+5cuXK6urqKVOmONOzU+/evSdPnty9e/c//elPk7b/MnT//fe/9dZbhRCvv/56Q0OD2dkBp9SfDiz43qDgxlEFXFdvE1skB49wkJF/ybwXLtnYNwd7N1MvcdZa2WRQPu8qDrH+ajCtHpWQ1Q5mD1aOGz48yWtUYS3Zrb5wt3P7MMt9l9jcbSpc34QEXyTAcAba+o/vxBNPPOCAAySb7bXXXieffPJzzz03fvz44dt/aH3961+/8cYbm5qaFi1adPDBB5sNAEUng60w0uJb3Wt2f4KmsSUz397BFNzGuYFi04+C2wTtaBCqfPtvOKkMO8wvPXwDkPxHuG+Btda1a5X8RlLUG60MpufwG4epUyfzhcQNRMIMA/Snn34qhDjqqKMKbnnEEUc899xz77//vv2Knbk3btxodnZkWVS/SU83cMddQ+LMea4mbvaLBQ8iLwKRtIqT9GYO2UzDOba0vnbyLngW45+1kcQ+3yfeggKxYseGZBKYa5z2GaN9hi95iZWgSMppii5DB30zAO2EYYAuKysTQixevLjglp999pkQYsuWLfYrjY2N1gc9evQwOzsyS9KATKXBRdDrimnSe/YwU6HqGxuHKvssdgWw1nnDz9eG2aVgHDe4/yrx3eySI6w/UTlUwTDhWqPEN8B5X/GmahXRTjwHXVqWF+nIVM4rpQ4Pqd9MIEWGAXq//fabNWvW9OnTm5qaqqqqgjZramqaPn26EMK5fsrs2bOtD1hUpeQVTBuKsUZrXtZ5dpUzRjhRGnJ4ZtFWKxpqdRExPrV6a2qD3hfGbxuC3s4FHc3byc7qvOYdQJjmdHGL9vHBgtPhCS/3rSKonZxT+GUdtfieTquxNMkVSJ3hQ4TDhg0TQixevPgHP/iBZLOrrrrKmoE+55xzrFfy+fx9990nhNhvv/06depkdnaUjILPk9XszHebMMUeRVSTHclbkUxRfAsh3yz8hLr1V9/jDMrnXU8cStpIq/Q4i2rqMcI2berbSxrVieAn8Fzd5eyJ6ozPwprdYfVWeiFXw/G+Kwj5IGPQ0TL+ZQJSZBigr7zyyl69egkhJkyYcOqpp7766quuDV577bUzzjjjwQcfFEJ07979mmuuEULMnDmzpqbmueeeE0JcffXVoQaOYlPwt/PeiBx5a944UqbZ7LjZWXzHL393oXKEyIW/FYqdOlJ5/1NwgRVfdhbxtm7wzomqrDBi3HbATvm6HSfUP+vN0L7R2ftx+HYWxrtH0ubZe0znwcOcUVLkE3c/ZjI04MuwhKNHjx5PP/30mWeeuWXLlmnTpk2bNq26unrvvffu3bv3qlWrFi1aVF9fb21ZWVn5+OOP9+7dWwhx3333/fWvfxVCHHDAAf/93/8d1TUgYerVqOrh0lsNHGqI0sF4T6qyY6zt52KVyiAjqT4PqtYw+J2DccV2bW1tAgHCPoUdna0P5GHdLOfV1NS4DmtWuBxrubPBI4nqK/wVfF5TflKteo+iq7UovbhM3QtiYjgDLYT4r//6r9dee+2II46w/lpfX//hhx++8sors2fPttPzPvvs88orrwwZMsS54/HHHz9jxozOnTsbnxopkv/23Lf9cDLThLoxUSs9x0SlKiPCRs72YaNtEa1eyJ7MI4/26bwfJ/NsqJd6S2nXK3aejns5NOOZ4KDNon3MseB4JBO0ipO78oO7BhB0TGoeskZedwSEYTgDbTnyyCNnzpz5wgsvPPnkkzNmzFiyZElbW5sQYrfddhs8ePD5558/YsQI5yOGF1988XXXXXfkkUeGHTVS4luNmvosrKsHnMpUsUEsi6rLh7VXhJP3IRk/8OdKqGZdVswoftfpPqLquhXes9hxVnJclccTdSlGZ8VeE5JZbecRvrjY7b8RUmwVojg8Y75Ty+oPSuoO2HvV9gBcw1Cf/zaTWKPAYu9I6KTyjqt4rw6pM5+B/mL/srKzzz77iSee+Oyzz5qbmzdu3NjU1LRmzZpnn3125MiRrgYd3/jGN0jPUCfJH0FzqEGT4pEMQCsyqhw2gbl53RCpuE1UtzRhBc/urcKvqamxZn+ddclBXzhXdURNTY31czrkUn/Ov/qWUHsnPkNOhbqKsM2+UX1rnV18w6jZWVKUzBjs30K4fh0R+SJ86o9CFh3vbxuy8P2DIhVqBtqlrKyse/fuER4QWWOQGs3mg+3JP+cZ5ekn2icO5Q3awlCffk74CTmVL643+junbyW71+y8WIxuIbIu9S+Tc0vdLoSus8zM5UYLIbZP8doZ1JqPdDV+9hYiFxye0P9hH22prm63PpVm2MYHNzu75CzRzryGn4QO+n1C0HWFOVcCB8yIUmrCjdRFGaDRDhmEWu8uQbHJOx0YMr9GEs4iaTERX0APOpdKaUFQcJe84VFMxmLnzO17QO9bJomC3Q99R+77ijHnWQo2qfAWMXv7TAvTFh8G0k1IEZ5dsaey5Avk7JWh9Zt9lWOaCaobgRbFuMzthZlQAXrFihVTp059//33GxoaCm583XXXsXJKCbAzlu5vw527q2wp+S25fSitpJVA8YDWBKpB2bGZaCvXwx/Nment0OzcIMIJePWxqUR/yQajPS9aq64E7WJ9ce0M/UXPjWzPjamUGsddWmq2UIt3ajkoMxVcY8XsusJX8sCM/eWT3Hy+LjBjHqAnT5582WWXbdy4UXH7q666yvhcyJo4pvF0N462mMQ1Qes7X6vynJx6fbPifG1M0n36U6VrYSQVO1qDiZzKdPKOBxP9prG9Oc8Zyp3HN/7dtO9e3vTv+ybBeyizgKtI0ldOPirvK1oFG76fkld1+27GTGcqvDXiVHEgEoYBetGiRSNGjGhqalLfpU+fPmbnQglLZSEM3wFIamGtrCkZalD+0726VEqfC9LK2Waz5jX662wnQOtafOsxbL6xyeDSXKHWdVKtXhMFt7GPrLKqi/OwYfJxYskmphOptMwjQ6fOXtOHrwXCMOzCMXbs2KampvLy8h//+Mdvv/326tWr1xZSXV0d7dCRcbGWn8YnwvxasNBZpYtIMmoc7Bd9G5gUfMXVFS78wMIfxOz4QZ8KCsrOoBn0sZxv/UDBXZzV1XH0IdZdzMXbUjpoA9+jSVbmi7XLcvgjR1vYHebIim28tRp+lx7SM0IynIF+++23hRB33nnnDTfcEOl4UAoKPoWWIskDi5JBRp6qtcq+Y+L7fKF3PK5trFQdVFkepsYmaC/vl0b9yN7BGwzJyUqTQfXN1ou1tbWipkbe9i7wYQDHpPK44cO1hmvt7hxnVAyOpvJUpdnu8U0cahVwxz1fbnyNikUjPKcIhGQ4A71w4cKysrIrr7wy2tGgBGil54SDte8ja+FFUo2dCsWnMINicVrvi3SfWfT92PtXLUGZMvwzi+OGD7f+CM/NVz+gVt1F0fFNrkUxmRphSPV2Abe+W5zfP4I+x0BsDGegO3fu3K1bt06dOkU7GrRDvlPCcSw1olJhbHy6dJ/JS5jKI4Ba5F8axUVedCf1w39rWRnaikQGt8L5PVPw29K3x182v+VS6R0W7bN6Zkfw3csut7W3EVHEaJU7LK/Lj0n2vz+BqBgG6AMPPHDGjBnr16/fddddox0Q2hv5jHVQvNb9JX7QuZKXhTE4xT0eeUY0fqfkbaeo3tYwZH9A3z4YYbKC1mDCnCiORBVm8RFJyYQ8hUs6XdivRLL6o3oJRMEDxt2OIwv/sfg+fp3WYIC4GQboyy67bMaMGZMmTfqf//mfaAeE4hLVHKTrmJEcUKtwNqb/6A0aa1jxTjfkFWkHj5ADlh9f/ssNM94+GMKvwDqqHt5y8lOMc9RD28XZ9i6KSdpaNFF9e0l/ZXlZszBtNxZTiUK0c8aRR3x1kt5/4ftbA+2ZYQ30pZde+vWvf/2qq66yniZE++T8Vb7rITN7G7O84ioSKHa+7SyCthRGNy18EnUxPo7vx8lIt/GLWf++mA4+etIkeR86Z5msl7cVRsiiat+1GL3bBA3D3rfgQVwH9ObUguun+AZ3b4G1QcuUqPi+Z/D95pcPSd7zJDuyX9qO9slwBrq8vPzpp5++5JJLBg8efNlll/3gBz8YMGBAly5doh0csiyVCV3n8QsOwKAaT3HiML75xTCHjXZI6rciwpOG5PuMoOtCrNn9mL6CBRubRHsu1yvOSWJX3rU+NTOXq92eDq0NvlgBcdKkQTu/Lvx+C5RKTa3FngZWD1LOKWRnQFRcAEVyWIOlv5Np2SFpj1O8gr6OQOoMA/Q555wjhMjn8xUVFb///e9///vfCyF23333Dh06BO2yZMkSs3OhtMmjjO9nVWo8fKvxVB5TU6nKLVgYUKRP0igO276T3m28UdX7euSjiunBUDMGp4s8zfumZ8tOKdmxfa1nR/vLpxWa7XlirfbP3m2Mj+C7r3xHgy7LzgyttW/cMvW/TfjB0GsPWWYYoKdMmeJ9cc2aNeEGg5ISpjw6jh8DKunZeP5GsmNQCwVFiT0EqdLizfnEnsqoIh+w972TWeFEpnKGKHQ/7SJmle9Ps1qLmbmc746KmdWeyU6yy0RU+3rHrDJhbIc519dL/VurGOOgfMxZ+2cFxMowQJ944onRjgMlRqXTmXHbspj+m5Y0DDY7iPPFtH60KFYUaDUbjjXTOwccU6FFmPczKfLO7rvGH3mdgGKvNOfHdq2IZBeVcY6LZ0UYCVc0VHnq8YsN4mm5rd6iRL34RGv7oN2jeo8EFDvDAD19+vRox4FSUrDoIlPBRbeAJHnh6x8y2KOjYOlOAidK/baEbH7n3X1QPi+MLsd4RxeVOmkrqrpuu6SAOy2Kb0hcy1JqvVsOCqMFe94ZlJ3ID6i+u/FBgBJj2IUDiI/KdKlZ22ADBjsG7WIW1ArupTLCaLsNRpI444utBTuBqJ86kpYyQYcNOprzdWczDS9v1Y3KpQ3K531P7R/HTcl7O3gDWfjQHEndiHOe1Ww6P+hbTv0CjYu/g44W8oApdsBwfRcR2ZEphjPQ6jZt2lRfX9+tW7euXbvGfS6UEme5Z/iwZdBZOcy5FF90MZ4QTXgmNdZylIKNLFTqgKP9dUdavfBUqhdU+n6MGz68trbWmjK049RozyODoydNGr298bN9ySHLQly726XS6kdQ3CWmRQ1VFEzG9pcmaHo+ptlcxQvJfjfobI4KiH0Gety4cf369fvpT38a94mQMFeqkIcM42fyhKPvWMgcE+GktXMwipN58Um3cVUC9eiSbSIpVZdcgsqDlRFyHd/uNBcU0ew0pjjx7D24lxWn7AO64q/uPLE3PUtOrdKQWLJKSwITpd7e2K5rKfjPwdpFfhuTzIsq7UoKds4G2qcIZqDXr1/f3Nzs+6lly5Y999xzQogFCxaEPxGyxp768g3TEQa7JOePXScVwVPg6sFL94wx7Wh8AyX9ZVUqTDJVe+0raBI38sF7TyT/wkVVDWx9h2hFTGuQoz3DsKZRfQfm6pc3bvhwsX3O1adxXsC9HZTPj965JchOR6ipETvP4/rOkStOnPtuFjRP7Gr/7L0Dkpoc+XeRShiNdpY65KFIz4AIE6Cbmpquv/76yZMnqzR47t+/v/GJkHEqpZy+n9KKJumGsFq/xTjiOFH45wV9hQyCIUuoax19oyMp6ZYz++ok8A3m+22fWIeWmpoaxX4RQflY8lnrElxhtGDdhX3hzqYW1izv6J0P5c3f9sEjb3gnT887/qrTn971ne96A+B7uqDC5fDh1eAI1i48OAg4mQfoM888c9q0aSpb9urV68c//rHxiVC85DNtqfdAcPLNdioFpskEr5BnSf0mOytejPvmqnNGmaC7V6Owzku09y2+sxTFNL9LUPBNPaVZVeAFM66XN3k7r7F254O4usJZU/IqZzG+P6kkb6CEGQbol156yUrP3bp1GzJkSLdu3Z599tkVK1bsv//+Q4YMyefz8+bNe/XVV7du3XrwwQf/61//2mOPPSIdNopP0PRMHL8lNzigJNxEXqohl9kw5L0VZtPJ8qAQ1bWrvPmJ9ozJc62uYjP4FgrqIqfYj9lZ75Fx8iuy18QWwf/2Fe+tZBU939LwaFvlCMe0sQjOvmYtpQEI4wBtrd1dXl7+r3/966ijjhJCjBgx4pRTTtm2bdu9996by+WEEIsXLz711FM//vjjZ5555vLLL49w0CgKkgndmMQ0pW08cWiQY7xV1/YrolAtuO+nJPdE93a5RhVHMUYyM76lTV64X1BMPZiddcwqjaLDnEueAtV7gEjSs32QkAu+SO62Qf8T3wcVzJ7LBFCQYYCeN2+eEOL000+30rMQ4oQTTujSpcuyZcs+//zzvffeWwix5557PvvsswMHDrzxxhtramp69eoV0ZjRLhRMAK4NUulBUZBWjnFegvdygtKz9WJQdBaRzun6fmx2KMmDiYkxuIoEfj8Q8gsXZiJTMT0HFUkXzMfGywq6zig5jnHfPfUc6Ty7vGwjJK1rSeYhjUhk//9tQIVhgF62bJkQYuDAgfYrlZWVX/nKV6ZOnTp37lwrQAshDjnkkLPOOuv5559/8MEH6WSHqP6vlLeQS4DKeaNKWsaxtWDrklQmaO2TFtHPe5vv5G42S27MhqTSXsP7iuQJP99tVGK0K4sPyuft7w9vBwznN49Bfk2xh7TB0RRHm9l/U2k9RJsF7epi2wPDPtBbt24VQnTp0sX54v777y+EmDt3rvPF448/XggxZcoUwwGiaCn+T6HbIS4LCk7yxZGek98dTq7fD9hEPN+uSX7t5InWeNrY5k3Y6jtaG8/M5WpqanasAuNYoNH6oGY73RIU3fRsfDfsimRnLA5/by38S884+5eEvr8tRJEynIHu27fvggULVq1a5Xxx3333FULMnj3b+eJee+0lhFi4cKHpCFHECgYLSeGBkBb1yk+awP9Q0c4lZPwNg9CvqBH6tQQZ/7mS5OxRYrfCFeBiKoD2Cuq17DsGezbatZf1sdU0Q3Jw30f3XJ9Sp15W4Z4mDxhAbXDLfO+5fAes9d0SpslJ6jVXRSrj/7PBmGGA7tev34IFC1588cW2traysi+msffbbz8hxFtvveXcctOmTUKIoJVW0G4VLC2Qz+1F/sR6tLFb61BhriJTkS6oz7FrA+PjZ1NiD63GJLHQ7HteSSlIVILe+YwbPjzo21ErKUoCuuuYQV1K4vhX7D2mq3GeboyOr+aqHRY2tMNLLkmGJRznnHOOEOLTTz+96qqrGhsbrRcHDRokhPjggw/effdde8upU6eK7dUdgCj0OyzfGlnJNnE8IRffLtEeP/JacPlxwp+leFOyU83O0h5OKCqZNdaEbS9tXfAsZsNwdvpznkWykvnMXM61Rrrra+2MnkEfR3XTrGVl7D+Ke0nSs5kIv8/DdAYEMsVwBvp73/ve7bffvmnTpt/85jePPvroyy+/fPzxx++zzz4HHnjg3LlzL7zwwl/96ld9+/atra2dPHmyEOKYY46JdNgoVgaPwRU8Qo3CihhFR/FC4v7Blsy+voU6ZpcWUytDS8b7b8THFQcLVu4mOas9M5fzrrDoHYB9S+1P+aZMZ1s6b5tt+7+aHXUjfr8KS3hSX7JUkP2xd/I7xQVrgn5VVaqTst4vUKleaXtjGKC7du36yCOPfPOb32xqatqyZUtdXZ31+qhRoy677LJPP/307LPPtjeuqqq66aabIhgsik34mjmtUo2QsSOb7RQkoh2t8Q+wkD8Mgq4izJej6L6UlmIZs0FAdPaBTn0wIui9ys4ryPj2JKnxa26j8m+n1rPauXo/Dd+Ru150/Wcrrwv3PXjIf8j2palcV8HEX2IRMwtdOxE586W8hw0b9v777z/++OOvv/56hw4drBe/853vvPnmmw8++KC9WXV19UMPPbTPPvuEHSmKQVACiGp2Ib5EFXL5CWOZ+s80OwHO+BvG+zM4OxeF8JyV0+HjuPx7w+D4BR8xjG/SV/ffi/fhS8k/uoL/MTqvWmVuu+ABS29CusQuByJMgBZCHHTQQWPHjnW+ksvlfve7333zm9+cMmVKXV3dYYcddvbZZ1vdOVDy4ksq8v8TgNsZAAAgAElEQVRMVXKSSnpWP5oulZ8W3pFkje8lZDmkWt82RTob3Z4VLGVJ5cHHoCbZFmdq9G6p8u/ad/5VXrGmciibMzEb/D8j2cV4xcTSUxT/kyMqhg8Ryn31q1+9++67H3rooSuvvJL0jIwL+pVohKeQVCm4Phv+/9+E/+OO70G6SA4rOQg/4f4/e2cenkV19v/zZIEACWEJEHYiAkLxBUGtonWptkpBlgSX+sOtWrW2tlpUsKGuBazYV23rm1ovoS28VWkTAqK+rgURXCq4gIIsIkJZxEAgLAkheX5/jAzDzJkzZ5v1+X4uLq4n85w5554z85z5zj33uU/wcKY9Nqfu+WeJ3HVr5J9m72jIaDNTtZks3GkA/5+cGDMgGa8BPevXNTVWVFIn48fI08MgSSh5oAEQguHC5ClJmK5c7Y5Gft+qtBfWLRDQmsJPtFoM3DZ49ATwFVvyZrb/2CgQ5bPjPITyqqrjIiIs3zJiioQmeFihOqH1LoKoGEER1vTEEJF7VwBiDQQ00Iav78oZg5HVaytqgOfcDnadPsV+SN9ZI4LRafynI8pxIEAvburZuUJKWAmqJXDGE1NhPzALoWt+NrsAZ+X8i8vwE9/RD2QOSgJ6586dS5Ys+fjjj81U0Axmzpyp0haILwx5JDRKeoa0miM+vxSzvXSz2cNzj+FsSIK4C0q5swCSB6cUtmaKiJF6JqFewNZRy+hATx+/H5gaWtr3HHfFjLkWGYi8gK6qqrr++utra2s5y0NAZyaeipaapMkzs6lbtZ6TBTNt6jcAscDQfJHVzb6umOgclERHobKyMsLswADkneg6L3F/z+ZJgg8NGEgK6I0bN15xxRVYoBuo4Bb9zDPWSyhdoVsIfAkqhNV7QTqB4HDKNNwyQ2vEVJZCl5ZQoJREeZ9Inr40T1/yDg1QkRTQv/nNbwz1PHDgwPvvv/+UU05p1aqVVsNAohBaiolzfBeNsuWvlqdYdAhx9mTUCN5myOi4oHimbA5yUTHKicbaRKPRdME/zieVDDzkjEVSQK9YsYIQUlxc/O677xYUFGg1CcQY210qOkNJxFWOyt1d+6HBg8JDAKnWgEYS8DORVu1yx+52gEISWaKXIMFBXJDMA71x40ZCyA033AD1DGxUWnDbrmtMjKZYFzpA9rRInt3ldgQASBPK4xN/5g2eYcEsoziG+J38GM+oILJICmhj7W4s0A3UcepsuXqiM84GOTnGp6OOSGfi8QDEF1+vXkblnO1a01HzP/NHZGQAIApICuh+/foRQj777DOtxoDMouwoxp8aPdOhIzRbEfckJ0m6GEAGYmYT4imm0oRtC7VCz1b4hyB2VVSTOGsGIHZICugf/vCHhJCXXnoJiTiARqKvJmPqqtEbORMAkeo9APxD5Ydp3Zdf2rqVlHsZyNgrRgMOCeTuU3Y8vrYFAkByEuFPf/rTOXPmrFy58rbbbnviiSf02gQyAdEUzpEiLrkX4nUDs4G5jCA6CP3kOWf7iV7e7Cl9npFjQoHRQuid9hf8THT2clp+tAKSgaSAzs3NffHFF0eOHPk///M/77333j333HPGGWd06tRJr3EAUJHQr3rTTlEXPojg+JiApQqi2bEg0yhTW+WUXcBzJrHbT1jXT4OzfqqR1C1mSbnBJ9whK7BHd/gI4g6XgO7Zsyd1e319PSHk/fffHzNmDCGkoKCgsLDQrZItW7ZIWQiSCacwchuyRXVVJg9V8T12SGcQHTRKZ2d5tobm/wlbSzL2sj4M8A8OEj1gNhHNjEkAqMAloLdu3cpTrK6urq6uTs0ekAQk3ui53TwYdxQJqySi+mzjPvsOB8EHAJDAmgqDMRJyzkrkjOuwbZf2aHhi2yW+j/QqOLsuAzshYXAJ6LPPPttvO0BiYA+v7NeUAQhQz1YYg5rEO1a9+NFF0P0AxAWb9OSMqeCsWcmyBBHYYB5AK8BXuAT00qVL/bYDxA7qw7T0KOzpgNGCNeiQGsfsU7u6kOsZ9nFJBHcCAHyC82dILcYIZdY1uCVylLDeDny9C0T/FgOEkJxECIAN9YE1yKFZu3qO7H2F852vZ5m4zJsEIKbwS+dg0i1TQw78C/PwxNcp0ZC2QALJPNA20um0bQumDCab5CknW25Ov1N1hvKWUOX9AOdGAIDfsMM22NnuzD95xjdnUmdP7W4rVnkUxi489thGZrbZAASDkoA+cuTIH/7wh9GjR5900knW7U1NTb169erfv395eXlDQ4OahSDeROHJXig3ajADdDD3AKEbJAAgGfBkjLZ9dtO4TgVMVdXUYs4/nWLazR63AgBEB/kQjq1bt15++eXLly8nhBQXFzsLrF+/fvr06S+99FJlZWVJSYm8jSB68Lyk0+X+VMQzAlioqngN5fzBzdLR1fHqEH60HFqC+wdECs5fups8dfMuezZHnUHBM+SaZajedDzYg1ggKaDT6fT48ePff/99QkhOTs63v/1t67dZWVk33njjwoULd+zY8cEHH1xzzTVvvvmmBmNBlGCLAz/Us9BcN6dDRcUGqz9G7+xJddiHJp0UhQf+3UPvJVG0mBqj4wXxJci517Yt1HbdFLBtL+0q2dcgaQCcSIZwPPPMM4Z6HjFixKZNm6qrq63fplKpJ598cuPGjVdeeSUhZOnSpfPmzVO3FUSNyuOxbvejOZU7hMa7C/WoGe8uFRvyLMP4Vsszgzq218G6qgUAGM/P/v3SPeMrOGHHbbPhGTQQJA2CR15AE0IKCwsXLFjQo0cPapnWrVvPmjXLWMUQd81MwKopyyxobIJzDnjw15vp/NDVNE89VPmukQhWi5EEACuiQWj8vyDq6K1dmzrtoVrIfgiHYgahIBnCsX79ekLI2LFji4qKGMVatmw5evToioqKNWvWyDUE4ohzxncAwaCMG4N604wXjj69l+QMXI5LaIT1LXBE3iQAkFHwP28H/Cur5EvDjIdnEDUkBfTmzZsJIb179/Ysacwv3LBhg1xDAEQN9nQZtzi86M8ns1lYpm9pG11vgQEAEgQsPTk9xBJRfzw6G4DAkAzhaNu2LTnqh2azdu1aQkhBQYFcQyAxuAVMB9M0f0m2p9npXGcU5impiMZ5M1SboXcBSCRuv26eVB7UcdJtbPdUz5wwnsOhp0EoSArob33rW4SQt95669ChQ4xi9fX1b731FiFkwIABcg2BpGKbgadFVTMCr90qF2o6ympSKGZaCJW4FNzYAIga1hHSOVoKzdjz3EhFUT1Tt2CmMggeSQF96aWXEkK2bt163XXXMYrdcsstxpKE48aNk2sIxBHb+MUOa5N4kUeF7Rt2k9Q2wR1Hn6v1ENgdyDg0P245uI0B4CvBiEXtTfgxxlrHcO2VA0BFUkD/6Ec/OvHEEwkhzz333GmnnVZVVXX48GHz2yNHjrz++uvnnHPO7NmzCSFdu3a96aabtJgL4oIzWsOPpBwqRMcSjfjkLVbJMQIZDYBP8Lxq4/Qou03tiMijtZBrIJFjO4ggkgK6ZcuW1dXVHTt2JIS8//77ZWVleXl53bp1O/XUU0tKSvLy8i688MKlS5cSQvLy8ubNm9emTRudVgdLTU3Nxo0bP/rooxUrVqxbt27Hjh1hWxQnnLpZenRjhFtQNwY2jPqtEQPwM/E820jHW5v2Q0wDoBe2dhT6xZnTPFQemJ349KvHYAJCR34p729961vvvffetddeawjldDq9ffv27du3W8sMGDBg7ty5p556qqqZgbNq1ar58+e/8sorn3766Z49e2zfFhQUDBo06Pvf//6ll1568sknh2JhLGDMsbMNfypil8d1Kl05vw1+6HUtwYIakas8sLMAAGDD/gk78/AwCjsHPeovXdeIZAbdOZsAIBTkBTQh5IQTTnjzzTffeuutZ555ZtmyZZs3b967d2/r1q27dOly5plnjh8/fty4cdnZ2bpsDYYNGzZMmjRp4cKFjDJ1dXXvvvvuu+++++CDD44bN+7RRx/t06dPUAYmBOvozDnCst9XMiSsRk3pbMUn6UxtmsTq7aTz5orbHgBhITF08GhoZ+W+/tIzZAzBc0IsUBLQBmefffbZZ5+tXk8UWL58+SWXXLJ7925zS2FhYVFRUVFRUceOHdPp9O7du2tqampqaky3dHV19fLly1966aVhw4aFZDWFtoR0qK8n27aFa0aH+nrGtz8eNeqbYrL1/3jUqKeeesr8s/IPfyCE/PjHP5atj4Nt22wH9eNRo6TtZ/PUU0+ZZ9A8KM+2nnrqKf4eMHrP3x6z4F9fAQAoWAYQ20+Pd6DYto1QR3LLzcVZuXVkZu+rhco//MF6LNaRk4pR2HrviA6GbUZ/GrfIaNppo/2hQ63DtiF4Uul0OmwbosKePXsGDx68bds2Qkjfvn2vvPLK0tLSoUOHUgt/9tln1dXVzz333AcffEAI6dOnz8cffxyRdNfDhw/vtHLltQMGXHHFFeFaMm/evIBbvOyyy/xr9LLLLiOBHJTRkIGvzZkNBX+mAAB+wxgP1Ucz9ujB+a0K8+bNk6jHZo8WS0TbtZ4XmwHO7grMQhXmz59//8cf3zFnzsSJE8O2JTgkJxEmkoqKCkM9X3nllatXr37ggQfc1DMhZMCAAZMnT16xYsWvf/1rQsgXX3zx5JNPBmdrHAhFk0k0etlll/GMUMGPYvPmzfO7D+cdxbrR1yO1Vn7ZUfxrDoCMhcebYP762D9D6rdG5SpjFHX84d+RiA+SzsLB3KdsrVj/hPMivmgI4UgMVVVVhJCePXvOnj27RYsWPLukUqkHHnhg6dKlixcv/uc//3nHHXdotKehoWH16tUSOx48eFCjGXLoGhT0On2pdxRji6+ua1G0W8J5dNa7qd+OfII7BwC+wfNcyi/j3L5lu7fNz9RHdFvrbgY79/UUwbF7JpdzpYPQgYA+xqZNmwgho0eP5lTPJqWlpYsXL964caNee370ox/9/e9/l9u3NyF1dXV67eFHrzCKiMwydTa7WKSEuBUew6zjuN8HEs1eAiABGD9exmAlIddUBgRnxAJVBDutkmtRVI9ay7tFVgRDTOM3MhYI6GMYjluJOObCwkJCyIEDB/Tac+GFF3722WcSO65Zs4YcPNiyZUu99gRPkGMH50jNLhadwY5qibomjuzjAQDAhBFcYfyERX/FQuOJW2GhFt3wYwSjvhML0ivs9lARnRsKoIIY6GN07dqVEGJMChTC2KVbt2567bnuuuvel+Kkk04ihIj60aWRjmPjRCI4z42oiT/R8ZE/Yph6pDyHL/cmFwAQffgfgKkz23ydKxKwWnUSzHRtN6Ce4wg80Mc477zzNm3a9Nprr73yyivf//73Ofdau3btrFmzjN19NC6qUB/ZtfspGRXGVNIFECkh7UHhv1lKVw4AiBfGeGIbFmyuU9HAay0l3WKs2btwGqBxGBR9JkFgdPRBGrtjvPvuuyNGjGhubs7Ly7v33nuvvfba4uJiRvna2tp//OMfd999d01NTVZW1ttvv3366acHZi2D4cOHt1y5cuKQIbfccouvDf3pT3+ybbn55psZ31qLMb6l1sZTp7UAZxMa4Tx24jguITtthylqm2hbAfchACAKsH/7zpHZwLYLtRhPGWpJtg3WkZ+xl1BDElVJw76ZRp9Zs2Y99O6792RYGjsI6OO4++67H3roIeNzKpUaMWLEueee27lz544dO3bs2DGVShkLqXz99ddvv/324sWLGxsbjcK/+tWvpk2bFp7hxzF8+PCVK1eOHTu2urra14aoS1t5LpjHv3Sfcx0mzx19WkVWe6PWTqB2CKMb5dY+FF33UZHYrZsIQOLhHDp4frycg7O1mFuF1PX2pO8RorBvVYqVq1gSr2UIr7rqqrlz587JMAGNEI7jmDFjRmFh4T333NPY2JhOp5ctW7Zs2TL2Lrm5uffff//dd98djIURh2fdV8Ywav0qpgpMYllyqnpm1GOslCvdM7rWHuepJ7B1zgFIEsH/cHiULgO3XaQHq3CHjlDEq3nLi5d0zmQgoO1MmTLl8ssvf/jhh+fPn79z505Gyc6dO48bN27y5MknnHBCYOZFCu1jnF53QmVlZZAqXFcrnJ2gcmh+35xwAwBABf9+nm6/fdEWdek8xUr8kJvhDl8YPGMEl4A++eSTFZu5/vrrb7vtNsVKAqOkpKSiouKJJ55YtWrVJ598sn79+r179x44cCCdTufn5xcWFp544omDBg0aMmRIVlampzHh/7UHPy6YY6uoXhQtr/Fux9lLKrcNvdaya+N/DwtHNQDxwm9fKWeUCMMMa5icXtsAIJwCWm49PCtsV240ycrKGjJkyJAhQ8I2JJZQ4zEYhcnRwS4iI53eiOFQIrOpBvDENUpEodgq4T/AYF4RxDQcCAAg/bO1hcm53VmEblUAWOES0IMHD6Zu37lz565du8w/8/LyunXrtnPnTuuSIqNHjx48ePC5556raCiIHUIDlrkldBmtcRKktUJiObTAHK5Cwl1XnwfsvOfsTKhnAEgYPwS3MGj23EHtD71UDQ3pDFTgEtCrVq1yblyyZMm4ceMIIcXFxXfeeedll13WvXv3VCpFCNm5c+eCBQumTZv25Zdfvvnmm7/85S/PP/98vXaDWMMp7NQDABhjt+eccbe2eEyyleT3hRC+o2bn6OC0kErshCbUMwBhwT9Yuf3pVpvfUWrOMpi9B0SRDOHduXPnhAkTamtrTz311A0bNvzyl7/s0aOHoZ4JIV26dLnxxhvXr19/zjnn7Nu377LLLtu2bZs+m0HyKSsr488uJBGGy5ae7HRLovcM6kjtZip/+ETUpm8CAGKK3z9/dtIht+38QxxP/XI1A8BAMgvH448//vXXXxcUFCxYsKBNmzbUMi1atPjHP/4xYMCAr7/++vHHH//tb3+rYCeIOuzHd873d0JthfIu0rOMdDYoXUfkPBHWt6KeJwLz+QBIKorv+vgxhhE3j4N/vl6NoXcAeCLpgV64cCEh5Mwzz+zWrRujWOfOnc8++2xCyIIFC+QaAtHH9Ia6uUU9N0oMppGNXuAPO1Fvi22GiXUjz8R2oTx6uoqFTlzsBECUwK7tyqME2agnQU47ARmFpAd68+bNxH1yoZVBgwYtWrRoy5Ytcg2B2MHvXWCIYOnBTn2gDEZGC6UoETWJUd7tYUYi6wjPewDRm2iI9zncX0EiCfdlHXUECFhbi45pvhoDkoRSGuN169Z5llmzZg0hpEWLFioNgQzBHLxURjHrvqY7RG53udb9eB+qt0I3NCp1nyoEAEQT0/chGpGsq2ktOF/cAeCGpAe6d+/en3zyydtvv71v3762bdu6Fdu3b9/y5cuN8pIGgkzFVKL8Pukyy8op5OhQ6Bxb/XPJyI3j5mG6Geb3aM7O6eG3Rx9vVwHwj0iNdQaM8GjFdjUmv4M3GngiKaBHjhz5ySef1NTUXHPNNVVVVWb+DRvXXnttTU2NUV7eRhBzpBWSzZdMpOZlu01h8UOqquzufFrwY/imdqOb2dpjS4Tq14v2tLKhgIcNEAW0/HLlrmToWhAdJEM4br311latWhFCqqurzz//fMPNbOWdd945//zz58+fTwhp06bNz372M0VDQWRRDJmwwh5S+WWl9tCCgDG90dpfJlq93URHvIq6MQGcC7Mz/W7IbxJwCCDWKI7wJjwvpqQrr7QgXYlGqFO6QQKQFNC9evV64oknDMfzkiVLzjrrrJ49e55//vkTJ0787ne/26tXrzPPPHPx4sWEkFQqVVFR0b17d41GgyDh+fGzRyuhUcOtsM2jzBgZYz1IMRzn2pvgdGcypgGpGyltgFvJ6Nw1AUgwbvcFLb8+jT9hz6r8Hi44X/eBOCIZwkEIue6661q1anXzzTfv3buXELJ169atW7faynTs2PFPf/rThAkTlGwE4eH88YeiTqhhGMGboQW29JTuXo0v922TgdwkKbs5XfbYgtr59wp+JhMAmYnoMzlPheaw4xaDJ2QYG2oOIjyHA0/kBTQh5IorrrjwwguffPLJqqqqjz76qKmpydjesmXL4cOHl5WVXXfdde3bt9dhJwBcRF8q+WEhdaKkZ1tuswZtX1FvVzwPACp3U2s9opVo7GHEHINMg+ea93xPqNceZ808Glr7DEUAbCgJaEJIUVFReXl5eXl5fX39rl27Dh482LZt26KiotzcXC32gbjAeJEnpEKshTNtOJOLi2DMC2RU6Kae3QrznAt2whOhy6BMdp6+HyHjAEQNXx/t3H56QQ7IZV7J6dm3CfxyQQCoCmiTvLy8nj176qoNxAvGAGe+gueMdqX6Pj13T0aOBXaUuVsZxl4MH3NgSDcncTblLoBkXDwgo/DpcrX9FoIZK9jDO487PMquFtvRRdlUIIo2AQ0SifSP3zoZjkc9e4a7+eFxcTbKqaXi+GafJyhC+0Fl7MsEACKC6Jsf259uc4j1zrhwVij0WCs9O4I98V3XqBW10c+PeZ+ZCZeAPvnkk9VbWrVqlXolIHjUf108o5t0tK5QK9QdJQ4wRPXsvAGI3mPcjpdxx2K/S7U24SbTEZcMAD8Ss2bdyvvqq1avnypV/ZB0Zp3syj2nfySPDDlMP+AS0KtXr/bbDhBrfNU00jNaROuP7Kt8vXcX6ZAPakykm8vK127Ue71F8IyDDCfc0H/pdqV/+/waTvS3rz5aJkxcYrjTCJeAHjx4sN92gLgTll9QNNyC4bfO8JFFImA6rDOesFsaAJGFEcwgMd1Zy4gR7jsojD/AhEtAI/oC8KDrpZ522IFu0YcasxGMvzyad4u4nDgA4oViHh63Om2f1X+/nGku9Y5d1ok95PhjieAg6YZbuDmQQHIlQgAYBPCDFGqi7Cj+2SOKem6KwA4nyBemAMSCRF7n5nw+RX+zWYNbVdR8lwyT2MU493UidF9gx5dH7f7CxvlIA+RAFg7gC+wZaSpjjXNI5Z+AyJkSJER8mnuuCI//idMnBEAC8OMK5x+aIjKIsc1wGxCcaTfYYwvjW5UkP26TBfn9ylE4BdJAN2tBmwd606ZNy5Yte+GFF958881169al02ldNYP44uZp0PI2kL3RDb8nt7ltt+JmhnUQD2WAY7QbnbuFlp5h93BY/Q8yGf6fGHU6L/WzWxld8LTrnGdsllf5oalMX3GWd0Y1YAQAnqh6oNesWfP4449XVVXt2rXLur1Dhw5jx4694447Bg0apNgEiCnsQY3tsGSE4jl3t9UZ7vwSoe1WGLMbg0HlhqF4s+H3Xuu9qzFcaNF5YMhMyquqCCHTSkvDNiQIjIM1kDtkTjWp4uQOUpd7QlXAvloSEa8/iBRKAvrhhx+eOnVqY2Oj86vdu3fPnj177ty506dPv+OOO1RaAZGCc86EyjQFnsJltIVeTdtCHOkkWo9I8IPoHSh4wa3xAYkdzOPfWeC5PHCrLq+qSph0ZjwPWNUz41vODnHT4rYQBcKXv4i4DwuM1EbRR+4n5gw7yfDfKZAP4Zg5c+bkyZMN9dymTZsLLrjghhtuuPfee2+66abvfe97BQUFhJDGxsY777zzscce02YvCBXOOROeL8hsOJ2vKm8z4zuoRcFyoZ53K+zfC1CNXaRYldAxskN3qOXlLQMW2PLU76bNf6J7mZ+t23n2pf7JE/mm4mCOwsClCOcvzhZ2whPBAhKMpAf6888/nzp1KiEkOzv7zjvvnDRpUlFRkbXA7t27Z86cOXPmzKampilTppSWlvbq1UuDvSA8FEdJlQkfMUKil6IztVHaeOfuopLRJ/P8Q8gY/wonEl3uZy3q2dffZmVl5cpUivqV1Q1vHIh2x7yW+GPrFp4Kdc1hUIziYPvXhSxR2R3EGkkBXVFRcfjwYULI9OnT77rrLmeBDh06zJgxo127dlOmTGloaKioqJgxY4aSpSA+sG858VLSQpPqpO+1CdBMzqlClZYJowG88MVL1WRjU8M8UpJRhj/G2tcrqqysrDKdtmlowyqrbXEJaKHqUf9+7+qnJhb3IBBZJEM4Xn31VULIwIEDqerZ5K677ho4cCAh5OWXX5ZrCAAq1JdoflB2PE4DbFuk7XF7zRr9IZ5ziqTVUc2e56RiRvS7C0jg9CWreJepMRL8+3JGZdhU77B0mvpzLisrG2ZJWmUUk7NKaBe3kS1comYPm3hZC7QjKaC//PJLQsgZZ5zBLpZKpUaMGEEI2bx5s1xDIKYICVz1aNSA96UOmn4Mo74OzbrUObsSt5s0W0Nr18G2OqGzI4WcGnZqWYlAYdEWheqZVlo6LJ02/hlb3C57s9jKVMotqMOk0gLDEkPBc17qQkNNADMcpF/lBSZn1a0FcUcyhOPAgQOEkC5duniW7Nq1q1kexBrnK3K3ADKhkYVnfqGtjN7hW+hVIKe3VS6YmFGhZ9NUzxZPef9CPEO5qfD3UkTizsMiUhEvniEK1gJu3uhppaWe9ehSz4wy00pLGQMU46rz1M0mthqmlZbabBuWTqtH97IJYIaD5yG4dabfx07CyKMHIoikB9qYMvjRRx95lvzwww/N8iB5BHMDdpv4rI5/sQS6MH0qno5e6Sa0uPD98BlrLO8Wsy5mU1KIwoFLZKgwoKpkuShh215uJrl1F9V40euQWl59+mMwp9jWSvDXVSyC3EBSkRTQp5xyCiHkrbfeYsdmbN26denSpYSQ4cOHyzUEkgr/i0VrAICnw1uLMeagLDo0C71AtL6E5anZJzOsxgjtYrZlq0TjQfGbJBcpFBH/q9vl5/xKF4G96WaoZFuKieBxqmfqZ+LuXLS5fo3PugKLVQK1PVmZSsll2XMi+qtn1KOye8DEy1rgE5IhHBMmTHjhhRfq6urKysreeOONtm3bOsvU1dVNmDBh7969hJDSmEwiBgGgMvRof03mt1JhUCaYvc6zvJB259mX/y2tTUZzmkG8TqibVeZ2iSccoV2CCfOg9p7RtK+t+31oNnHJzomhPXqOfKIAACAASURBVNGE89w50yQzRLzxrfn/ylSK6q6m7mtCvd5sa6McM/J4OW58a22Cs4usUxKpOGNFoikHrVZFP0Ai4uYBP5AU0BMnTpw5c+ann366YsWKkpKSSZMmXXLJJSUlJfn5+fv37//iiy8WLVr0yCOP1NTUEEIGDRo0ceJErWaDCOEpnmI9spjGR2SOoBZ7bHcj9mtl2+nz9ONK3OpEBXFgV5ToQ46uFjVWyGN/WOtmWzWiej02VqZShBk5LbS2H8NdLYToQ4XZRcPSaeJ+Ho3Zh1bpLPSbMva1CmtPFe4H7BeMjJeQtos8yPCV6Ct74B+SAjonJ2fBggXf+c53duzYsXv37vLy8vLyckKIIaCtJTt37rxgwYLs7GwNxoLIY4wmtuHMOvBF5KW5gZsjlmeMJiEdkZvYFTXDHPdDPyO2S0XxCcF2V3OrRKPj39k6f/3Umnn25TSJ59buFiqgoqeF9KVzDpyzNuckQqeiZU80VIG/K3zqNEPOuglu4yxT1TPhVng2t7RNjjOgjoq6UHmrFgxQz5mM/FLeJ5544sqVK8eMGZOy/PBs6nn06NEffPDBiSeeKG8giBKiAb62fYVUiNvAxDkLRwKrq8MteMDmuI2IetZVGw9+3zA8reLpdjcjpR82hMozDBAt4wanSZ59pT2+VuO8QGe1ZuVUf7AzqJffEqcBolLYyFjHLsOfZ8OAGlhiPVjOyGP/hqngH79Df+AHwETSA23QtWvXBQsWrFmzprq6+p133tm+fXtdXV1BQUHXrl2//e1vjx8/3lhFBWQgiuLM1NDUeuTemqkEEAs9OQg9JwRwP2A0xOOgdXa1p59V8aBiEfjr9kaCc18tNggh5GDml4/WfjAjhiVqs0UGW+s3daezHjenrGkGQ0M7O8TNBmmsJ1pUPRtQD5Adde1Z5zDH2ocxAh5fEB2UBLTBwIEDIZQzBE51KK1R/Isncypyzob89lYqhtgyYk6SjZwT2j9pHqnobc64Z2mZaN3X+M2agszQdoYvlr+3qRkwbA5dN2s53cw88dZCoRq2qtjvzeTqtOEpfPk7PPoaGp5mEH24BPS///3vgwcPnnTSSebKKUuWLCGEnHrqqW3atPHROhB5/J69QZUCcq4+Mz6bv/WAMzCwYagim4x2iz8Rai4B+H2wogk95JqQOArnLozF6lQiLox9rfGyhiwz/q9Mp3mMpxpgq9CzvGcZz72cTxTWUBC5AGu2SHWuFEgtb23OJnxt5ctdngGc1x6PejbKsONSAp5im4GeAhBluAT0qFGjdu3aNWfOHDOZxnnnnUcI+fDDD4cMGeKfcSCCMF7o+1E5/46MYA+JedwkSuqZU/uKOtedTfCbZO4lWl6iFTn8bsKtt23bGZecry9z+DFds1YxzeOftgo7ZxoHY2OllyuaLUblvKRyTwWmMaautZktWqdGF6/1EUXUeWzk4OOcEUg9ifwZOXwVuIx0QJzt2g4tlEwjIElwTSI8ePAgIeSDDz7w2RiQENwUqvaGyixwymLbXtaN2s1jIOpEFzKPOnWMPZ/M+Mqn2XKee4m+GZBrhbpFHberyJTOAQeTUHGqYWqAhJE3TW5NbIaqE+12qrLxjGkmzNW8+dWSMTlP6ATxVG4zjNP97PxWVD1Tt2vUjpUWdNXpiYSzI+IhKyCOcHmg+/fv/8EHHzz11FO5ubnt27c3t8+aNatbt26cLU2ePFnGQJAg9L7vc46hEl5k6l5sgnxrqSvuQtrZKZpNgmcuplu0qDMcSH0yImOqn/aTSH1o4e8cv3E6F6lXl0+Xt1C1bm57/jAMaSe0gS2HNAOrEvXMo+ycHylrIC9C/RBlj6wffSXkXAfACZeAvvnmm2+66aa6urrf/va31u2///3v+VuCgM5wymgponngl8XBCBRGK37EGYc4I5MdnEDdyNMDZY4kzWaFwfihFSvxFMpUQo8+d5MLtnNhtVN9gRVrz/D/9q2h1RKp30wNbTsp2mfOualn55/EERXjvGA8zTM6ZNjRyHJ2ghGzrW9c3TTjOXsjlAVWPCOgAAgdLgF9ww03bNu27aGHHmpoaPDbIJBUbCJJ1B0VcaxDPI9Q4HycCFisc1rCCDeXrpAR9uNsjv/YhQIlpbs09Bu854Uk4Y4NYHltT6tENbQh7xgng782Rpc6RSS1Tufafk7DbAV4zDOtouYVcetS6k+MqobZNgTstdX4y3IeF9zPQBEuAZ2VlXXfffdNnTp148aN9fX1hJChQ4cSQp577rkBAwb4ayCIJ553dMa7daI2Hy54GLNb+PeV2Mt0z3juK53MQTrEWfrBgFpGizuK83CoZ4Qn1EclXIRROU+7xNJFVgll01imgLBJB/5rw1Pyempuw05+TUzV0IZ3WcKdzLnLN0KcL+slo06jHmtmEmLpfOp0PUb6ESJ4plxXOHdYSDXbzYYo4Az34tnLeiFBPQN1Ummpy8hYfRBZOKLJ8OHDV65cOXbs2Orqav9aYchfZxm3AY4dFaCdAMKX+ZuQk91CgltLrwr5ZRWfJfjLy51Ktk61/in3FEQcl7RQv0k3asWpNdl54oTaFUq6bO7iJlZU9BnVUaqyFqBZIb+0YtvPkKFWYU3dxe1b9tsY9hI2bo8c7OOV6GSQgVx11VVz58615mrLBCQXUnnssccIId27d9dqDIgNcnKKp4Cv6plIKZVgkJhlxVMsSBc+dV4g4ZumFszUTDdLVHrJtq9cVUIzBAwlRI1Mlcua7GxXMX7D3N0tUbQ0x6wqKyPHPxs4mxCSeqLBCdLqWS+m2ewTrWscgHoGwERSQP/iF7/QawfITDjddW7CQtrdGzqMkF/C1MdhSX8Vgcvj3NXrTuZE+zxLZ/0SFXruRdVkikLNqpgNKUZV1UIV2sxTn8PnttCJm+NW1KPMiedRBK8yjZPldoI8L3LGNEGEPQDghoalvAGQw3Nemt62dGlo414VlwlnPMG7nPDHPzhtUG/drV3FJyvF1o0PbuGYgZnHGYbLxil5yx2LDoaI0yNuRqewncf8rmXPkDOebmSHYVi3O2cZelZrvHygTh90RmhQpy26GWP906mheXaEvAaZBtdCKgBoR1RAsGOsA6DyKG7GcCJns3SLnDuqFAtLPZutU4MoAntQsR2g52OhYncF/ABmqjRqRIehmVSUk65EH7aYFjc8TS2vqjKW7jP/WZvwrJxHPVsLGLvYdnSaavvWMJJazDwjkLMA+A0ENJDBplqiFiBBpaysTG9yD7cJPVadLZ3FwrMt7UhbGwCeHVJpgbGXZ7Wi+7qdF+vFRq1W4hdE1UwM2CrKGUUtJ7k4NbQfeo5/NUTOI6V62eWkuVCwilOsm3U6rbVqbnYODWcr/CZ54qwtsik7APAJhHAAeaKpt9jvx81JY4qzCT1zIUt3jt5MFLqUt1w9Glt3ni9ndIpQn/MUtobr8CN0BoVqNpyjtoTB1CANTsGqmNbXurtphqiA41wtzzmvUWW5QZurmBoUIVSJtTahSmxObp7TIXHWoG4B0A480MBfyo5i2y4kHURTJXiWDCb2w80NaStgLSZkmB9HQQ2H0DV9UKKAFacZjPAJdqOecRRGVcEHVLhVaNN2ZWVl00pLrT5Ixht/6hYTdhguO8RCqCEq7MUOp5WWWv/Z3jPoWqRao2b1DEb3LO+5GKGZVdonTcz/fkNuRwASAwQ00ICbSmbHg0qEOghpaE4XI4/PWEInec63kxN/AUANh2AUZnzLPiiNT0S+ouvUSFzklZWV1oBXmz1lZWXO4AQJHUMN+SUWSWRcDD4pJFND22T0sHTa2hWG9934LHpGdGlN9lMKz0LcKq3rVcxC4R/8NQCQOSCEA6jifKvu3O781kRUpfHELfBgjYeW0GdyZkQw6EVXlLYE/mUtZNSv9+2EkarChLrUBX9V5udyL3VildRuydqkg1usNVeKJzXjzyxh4hZ8PCydpqbDMz5TQzjYyfLYxvPEhFBjnTNWSmbsgQNAIKCBIpwqWS8MIWWV75xmsEuyv3JOZTPrFKqKsZffuB1CWJgvJeR2Z0f76D06qlBjqH/RykXnusktLihqhtDCdeox1tTtZic7JS9jsT1GtLG1QmOLrVr2wigafcM+SVKhlHmcOJ9G1L3sAMQICGgQCRiawwwOcWYtcJvJx6iTjVP9SMtrKjwxteHGclATlUjP1eM/HGlHuOdsTvU6RatyPkepCHebRuTxklIfa8upRQPBTdRq0Z2G5K10WaeacGfCtp536gKHnngeEVvc82QyUekxatSytKp2S/CX4S55kFFAQAO/UBciQlqW2qIWtMggUSnp7DqVQ1OcC0gUjl3vSbEeiNVXrfe8W20WnebofMyTxrTBmiMi9AVN3OBJIceznRPzvLM7WUjJUVW4VRHyr0HIeXTUOaDs8gFEQqsDVzTIBCQF9FVXXcVZMi8vLz8/v2PHjieddNKpp57ap08fuRZBBPF8Vc15k5OGp36bwGLrOc+kGYqhBdKUHZ+yTTECm2dfLWfNVLrqh298UAzw4IdHl1PVjK6rXXSFEWpAQmD4nSXN7A1b3wYWccSvCK2BDWynuHMX6rdarNILkuIBQKQF9Ny5c+V2PO200+69995Ro0bJ7Q7iiMabnFuAgZAN1IAEacGhPlXLVpveZCBmtdZKrPV4Pk6oN6pLPROX/uGcjCjqS7Z+cNvXKpJMkSehoQ0lxNYlRvCGXNZnqm+Vx50ZjD5j+3etzxJlZWVu8RXOw9FuvKcmdoZZs2Om3XLbyWloz/mdutDuCAcgjkimsRs8ePDgwYMLCws9S/bv37937945Od8o9X//+9+jR4+eOnWqXLsgqegS2Z5Z1QysIpKagI8TP1LR+Ro07F89Nvi7gp0FhRrOK2eD80/pqqyYWYo5q7JhzexLmKnobMKRvRydkfzO/OfWOkNp8WTEc1tCTw63zBiMLeyltiUM4wlEdtsoYYDKqiuMr/zOFe1JZOM33DI2AiCBpAd61apVS5cuvfjiiwkhOTk5V1xxxSWXXNKnT59u3brt2rXriy++eP31159++un6+vr+/fv/85//zMnJ2bJly6xZsx599NH9+/dPmzbtrLPOGjlypNZjAUGjHuXs3JdT0zD8gm4BrDZHprSdAbwc55wYJxSd4lmPW7ueRto62TNOXahCOTwnFzq940Jeeesu1LZU5mYZ5Z3V2hbPE6pcQi7Y/KDOyWHS8pRztRHtwb7ODCGE1oFCRvK0y65NCH7Xr1nMpzAPZ0JDdf+39YI3nvr0Wq43RQwAkgK6trb2sssuO3jwYP/+/V955ZXevXubX/Xo0eOUU04ZP3781KlTR44cuWjRomuvvfaZZ57p06fPAw88cPXVVw8ZMuTgwYMPP/wwBHQC0B7lLBS+6daunCL0JPQUbzYU/d/Ohx/+zmc8jcjFkbvFafgRzqurQrdjYaQutsEWQ26Pgox0bIxqpVMuUHMsaHTuMravTKWcK3hLt0g12+3s8HeXdjezdoHun4Zm/CmK7VdpBCxB44IoIxnC8fvf/37Hjh35+fmLFi2yqmcrxcXF1dXVhYWFzz77bNXRO8qJJ5547733EkKWL19eX18v1zqIGrqUpflWXctUIV8zcgRPMDEbnj3PGfmgKwGF9pp5WnQ24fZ6xLxcrdjKTCstlQ4TctbJfonPfjdNjfoITKBQPZTs1o3lym0bVfKQiGpTRpAMZw1saWvULKGYTRIfjRDW0amE9oEMQdIDbQzoZ599dr9+/RjFevfufe655y5cuLCioqL0qBfhe9/73uTJkw8fPrxp06aBAwfKGQCSgdsIRQ0zCHI4c4Yl8IynUXNRU7El9LBuJ8f7ofmn61GhtuLpfqbW4/YVdUf+s2DLr2yrREtIiW0CnK0qxrw3Ud8bjx/UbcqaaLXqmsbz0GwxNgzRLDrljrOkIjwmST/G6A0LATY8Zy0DYCApoD///HNCyCmnnOJZcsiQIQsXLvzoo4/MLabmrq2tlWsdJANRQcyQfUS3eLX5I9kOUcVsFTxN6K2ZHePrNqtP4gFGy2OPm2+Yrc7ZYdBlxydzIDSJxtPtoqemzJFEghFLanwwk0C7aaxvDpNjgRXtolwRtxgJ54ljLx/DeVzqh6MrzYVPXn83h7e5PWrhED6N3m7IRTFBQwM3JEM4srKyCCFffvmlZ8kvvviCEHLgwAFzS0NDg/GhXbt2cq2DCFJmgbM8ZwFrzaLOSC3wOJ4Zws6/wdezZnOWGzvThRtaXmLa2uX0GbtFsTsn/7Gbph649B2Rcy/zxuwZvOuZeYNYlL3xsp5x1+eJFQ7AeczZOnVKn3S72gOR2TWo1MYIiFdMEGFcHs7LyfpIZjuKELNSsB295mWvV/Srh+UAYCLpge7bt+8HH3ywdOnSw4cPt2jRwq3Y4cOHly5dSgixrp+yatUq4wMWVUkMTpXDlhr8QbSMmnl0bfBBbELuXs4yjP6Um/YnVF7Cv+559qmK2Q93lPYLQEhDVzoMkIvfte5l1dCinlpnDaJ4TgSUjiThb52RiVkizYK0MWbl7EBnTq+nHwkiRCM9wp2xB0cviB2SHujx48cTQr788suf/OQnjGI///nPDQ/0JZdcYmxJp9OPPvooIaRv376tWrWSax0ATqSdr5FC2u9uupCl1TM/1n7WNWFOkRDnAFG9emxpy+8I5CnD72OT0EyM9AsqCozxBMX/3EJ1vjI0t4yhgvjk9YyCD1XagR2j+Xlxv30A/5AU0LfeemuXLl0IIbNmzbrggguWLFliK/DWW29dfPHFTz75JCGksLDwtttuI4SsXLmyrKxs4cKFhJBf/OIXSoaDxGGKJ/OD6JQ16W+lka5WVClSw2PUfc/8SsUWG13pwNaQ3zdIaY1lUFZWZgt40ChHrGLCXMeEqp75HbdUGIdsDQ7xrEdCaruJQs4HAM9itnB2Ids4vbmmg1Y9gCEALRtuuAUV0SAcK1FWpbaBLlxjQJSRDOFo167dP/7xj5EjRx44cOCNN95444038vPz+/TpU1xcvHPnzk2bNu3fv98omZubO3fu3OLiYkLIo48+On/+fEJIv379rr/+el3HAGKHM/BAItyC8dKf522ghEYXtYrdND/UYEFdlnMa43lHocauUAtXiqywzSis8vRi1GnV0L7eJ93Us6fm4AnJcGuILRxFjeEX2XLyzhnAzX9+pZ3onhm1hWoI0iVshjuLGhAFvzWVqEnVqNkDIoikgCaEfOc733nrrbeuvfZaI8PG/v37V69evXr1amuZkpKSv/zlL+ecc45145lnnrlgwYLWrVtLNw2ihpAkou7CmTnItp06P8xZoZBV1Np4Ctu2u+2rPi4H8PZTV/i4GT/NeDtvO90as5FQn9PYTVjRlXLBs34qZhS1s6TVHmuf8AQHM46F4cRVwSo0qfJadJ0UOY1uM4NaZiVt8UVzd2cNGgOX5RJE8JRkHLh0o1qw/hihVkEckRfQhJChQ4euXLnypZde+vvf/75s2bItW7Y0NzcTQoqKikaMGDFhwoTLL7/cOsVw4sSJkyZNGjp0qKrVIHqoeFUZdQrJOImpeGw3NtUkahkh5R08bj3JOT1R4omI0Yqbr5onMYvKjVZoXxXfpJNh6XSZVz5jW3mqJSoGeJahNnRM3XILHapi4zHAMyLFrEfLJEihBNjWKYNyTQvZFljloTuk/ZPO4c6JBJmAkoAmhGRlZY0aNWrUqFGEkObm5rq6utatW+fm5lILX3TRRYrNgQzBlEpuMk7U4c3YS3oElwj55XS12gorynFnTwrtqIWwptjzxJA4i6lHxNpqMJszkzqr1M9vBn9hzkPmP4/8rbMrlE6s4Zn5WNSTzZNKOUSHbvBIh+v4jS2TeuJPBAgLVQFtJSsrq7CwUGOFABBmnIb5p4Q4U8zOpi5GPRUtOwiEJ4jcGfHCFo5sPB3S0oo/eG3tjCDylHESAbJm5RJ7SWAKR12KQTS4ggf1sAHOA1TPLqLSulBJHjjjcAImOpYwgCsa+IRkFg4nmzZtWrZs2QsvvPDmm2+uW7cujes1w4i+ZqKiMeKWga6qbNPDbUkwrN/KNcroDSF3u+e8QGflwQe9CEXd6L0BU4WprpfsAWsFibwQjLRuujyanPVYLTEUqtCxBNzVfuTCizXUkxVNpzhIJKoe6DVr1jz++ONVVVW7du2ybu/QocPYsWPvuOOOQYMGKTYBIo70ihtyDl225JXQYezss25+Ss62hFJMCOHpD+ZxzDtzelBPIn+GDWphhpFCqMTZe77HsOL3u2lnCAdbFQ2TWoqZ39FLPdhh6bTnQjAaI8V1vXaXrsd5LJz5tqk1AL+xnmhbgkWcCBAMSh7ohx9+eMiQIU8++aRNPRNCdu/ePXv27KFDhz7yyCMqTYCIQ5VWjMJWGNXK6S1FLybP7hGZHchIYOJWjLM2jYYZ2Pziolhd7JwXD9US/h0NrLPfFH1+nofPGZAglHGZnaPXM6mw2ZZVMTPUM49J/NZat/gRyc1pANy9EgSTrFooBTVOIvAJeQ/0zJkzJ0+ebHxu06bNGWecUVJS0r179x07dnz++efvvPNOXV1dY2PjnXfemZOTYyykAoAVp/vT+hWRnR2oxSQePN20PCk7+J3QjAhj7VP0wprzZ0Mo65zBsVupS/yuH9PgPLHNhVXUForOWtHWg5nyyEDFp6glgwqnLz/crHBRQGNePxWiGS8OkoekgP7888+nTp1KCMnOzr7zzjsnTZpUVFRkLbB79+6ZM2fOnDmzqalpypQppaWlvXr10mAviCecwbXOryTm3kkXVsQpcK32C01ZY1QeCpyzD/WeF3YZah9a79/lVVXsOXBBXhvk+B7Te1MXmtamsV0nfqd4sx4pp0KihliIzkHUmJUZBANOBAgASQFdUVFx+PBhQsj06dPvuusuZ4EOHTrMmDGjXbt2U6ZMaWhoqKiomDFjhpKlIJLwSCsVmaLuCg1YJ3EGUdjCqd0Ka9fNlbQlb3hOYqXXYigSllB3l07l4VSHPBpaqIkooDFKwQ3OiFKNwabOqtzmF7rFWniaZAtxJtyHmQwy3DUOgB9IxkC/+uqrhJCBAwdS1bPJXXfdNXDgQELIyy+/LNcQiD7szA/BpLlg1O82p43auqdJ7AJCmo9HLnNOyHNqcaEKPes3t1P7Tf0U29KJcO7CWTIi6AoM5VQ/zjXnpOu3parg/EoUtseXP+DbGSmebGXMg1DEcCywXm8IVQdhIemB/vLLLwkhZ5xxBrtYKpUaMWLEmjVrNm/eLNcQiAUBqxlPp7JnkDHDMWyrwddD40yUwTbD5rJllPQ8an6rPOvkh50rgwq1GNWJ6OlcDyZMk5qtQleYpq78d+qWKKKrdeeV4CkZ2Y5t7Xi622NKwFHgiek3EFMkPdAHDhwghHTp0sWzZNeuXc3yABhY8yp4llRpSCjxgm1HiVYkrOVPlGHLNOdWj/Qha4enNxgRLwxHOKcBw44uoE3F9E1yOik9M1cwdnRr2q0AG7nwXKFq44tGl7NPntoEOIAZ6HojAUD0kfRAFxUVbdu27aOPPvIs+eGHHxrl5RoCcYfhAmTHMHC6Sxne6GB0JFvXmrDtVPT4aj9SCa9wFLDds936SiIPRtREDzvIgapdqHHGsUhWwN/5cnHejL0Ce0ER5f4HAFCR9ECfcsophJC33nqLHZuxdevWpUuXEkKGDx8u1xBIALbYVqEkvp7+VDeRpDG0gFGbaAY6z7Z8Vatylcv1pGewOM85YkR7ayfWkpozYsEZshxNZ6Gos98WEuNWxho169w9RAIOdQj9eAFIBpIe6AkTJrzwwgt1dXVlZWVvvPFG27ZtnWXq6uomTJiwd+9eQkgpcy48yDTYPteIRCAQlzVKhDQcf8pns08kkh8L2SMRbSLkI9d7ZqnZPzjjLANOwBIRvkk8IhtTFDqiilkoJ10UtGMoGT+icOAAJAxJD/TEiRONNbpXrFhRUlIyffr0VatW7d+/nxCyf//+1atXP/TQQyUlJe+++y4hZNCgQRMnTtRoNEgA8VU2AVgu6vAW1fSR1VVuqVGsNiumFDDqoeaaYOwlWl4UXTk6bGn7eK7VYJaO40TIBk/fOb9/XeNETB58imIHAASJpAc6JydnwYIF3/nOd3bs2LF79+7y8vLy8nJCSH5+viGjTTp37rxgwYLs7GwNxoLYopI9zdw9OrKP0yPLzqZMrZZRFTtknJ2nWR23Q6YmlnargVG/is2MEFJGtaIRwHGJGFYhysG4QcY5yC3xKN0cACCOyC/lfeKJJ65cufLmm29+/vnn00fHApt6Hj169JNPPtmtWzclG0H8YQtHiaCI0B3YcvlDpM3mDwSXUKKcoQ4MDS3aoh9IPD+IihiNedaMD7qyp0lHBQScvk2agE2KYA8AAKKGZAiHQdeuXRcsWPDJJ59Mnz59zJgxp5122kknnXTaaaeNGTNm2rRpn3766fPPPw/1DNhQ3bRs9SktQ8OVeiqin9+z6/yTc8YeDz4dgiK2dHWhP1wZuAVFmPG7ekMmIjgXkIiHpkT5EKIQ4gIAiA7yHmiTgQMHGssNAsCA4TnWkjSNneiD0bpbdAS/DouIU9yJU0yrq1jOcBpRfzC/bc7FGpw9r+VIJeB06DKkmKKC5LxuGSEKGiUsdfkYCUJU1c6A+whKfABAKGgQ0ACowHagWmGLYHZJhqLSJXzNRn2SbvzRxgHAn0fFWpL9pCGkoQVsFcQtbbknbrKYX3VpOS62wU5RG9hyITz9oGJMwMvggXiR1NUfQYhAQAPNmB5KvWpPl+vUrXKntXJJ0HQdKbX3tItmFbnvtq+nP1h7djmNFYb1GiGs2zm/qPXJM633wKGKABWE3wA/4BLQJ598snpLq1atUq8ERBy3MGVrkmMhjSKX7MJpABv29DiNLmr+mZROe9yCIuSeVXgCykWXv1FHYyKRsKI42MTrRq4rBsOtTifUhoBx9QAAIABJREFU5RLVGw0YOMKjD6JxgDpcAnr16tV+2wESQDAaiypDpV+7a4E/y560ImeHo7g1rfIeQGMfui0oGMGocT9g5NywFQgFfiUhpDnYK4cz6gxlnRE3JMJCEDYdC3BSgDpcAnrw4MF+2wEyB6eq4xRSPNHPjJJRhq1WteS+UMxT4TxNnKrdBuepF/Ufa4niWJlKEeaaqTYtZUsLTVV+ouuzKMJQewxV6pPIs3VITHNxRMoYIEeknspAYuAS0Ii+AHrh1Eai0QjSBOyx1h4EzMYWrSEdFcO/VgvnfE1TJSv2xje3xuO1r9w5La+qsi7mZ62EsQKiKUAZYiuA+zfD9xmWeuARLgGsWgJAJiyEBAIGkwiBNhi60NcpgKL4JJdVlksMMmCX4cj3PIRgEox4NmTV8eZN0ap9Vewsr6pyblQUoMnwfknIDv4Dz/BQBzxFBAC6F+gFAhrohH9NO+sublXpbVQaofp5pLCotSoHqH3KpmijcisjclZu02eG9pW7TZaVlZVL7GaxJHm3Z3PNF6JVfFirTR4qYdOQ0QDECKWVCAFwIiofqVPiRFWXLUua0L5WS9xW7BOq0w81X3k8QjvyFNNoM39ibyucR2etjeoqlsOodtrxQSBWHeOpaSRWBY+OTvIM1Naunqn4IalDWUHQ6DHOfkvqgwQAiQceaBA+zshaCRemYjHPVVc0Jo4QjVhwQy7pm5s/O4AwEpWsIMFwXAB0iHZIwfB9hrXIiNDkLb1WSeTgQ4wsAIAfCGigGRWJaWg4oQWoOSOPRdNcMDJDK2po5+6K6pl4dZFz8p+umBDt4Rn8uLmf5aQPT4cwVuTm8U8Ho18ZNfM36pZsRLQea/nQ09V5amg/kl7LQe0WaHoAogYENNAJIyuZ8UEuPthT3Eh7T6XXGrS2yK+/3WrjR074+hHcTMJYrMRUutNKS50aWqPI4DkuoebiIoAYyUZUoB6+m7aOAlGzKmr2AAAgoEGgUH3MfsOZVU26TuoRUcUlTzHGwwY7v7LfWpY/mtnXOA3qc0t5VZWivHA+F3mSmAXnhFSyipKj9lgUui7EQGTbTE2ERAMQFyCggU54xHEA6tlmhlyCOU4txb9oCGejbgaw+01i2qV/yUACcEvbLJlWWqrS5LFceOLxsuafURCCEgSm2PzuMZUUFqEr15hePABkMhDQICGIqmTOdHtCbmDPqtjTByPimM804PMTwm+pJ6GDneHLinHbcrsAADIKpLEDmvHMRCaU4Fm0dX4NKpffTXGKJHHEfkjXZtYgkfWPE2deP+rjRMC6PwAgqU1sudisn40McdQ8cXLJ46x7qZwCuX3NI1VP28foGR4zhLYDAMICHmigH4nYAOeO0qHSwc9sE0XXxEHOGZl6s3xQT1b0+zwA4hvFYcN5FIwMJOafzmXDFZcFCaU/1VtUj1RJxlUEQOKBgAZB4FwqhacYZ81uS594hiDrCs/ghz/fnKdJ/In5hIK53dJdCwVkm/g3zc7t/Eq0aHvj/00qaK+8MdSo2VhMK7QZqTfFHsPnGlYuaoIEzwAAH4CABhGFR6J5xoqouGCFLNEFdfqjs4xotTy5tBktyjXh96Qx5xGpt2hbjFCFaDqkqV2kxU436Wz2QxQCY6J5UgAAcQQx0CBO8AQQ28qIrtInao8VxdqIJrHu01riigWiDGPh5SRFeIciYTnVs7MAv9KV0MTSMcoAAGAADzTQjzMUgccTzA4hsFZO3aLF2Uwc6/YJ+YAj4upWz7TtWUPwybzdkPMp8r/TZ5xTz9xnikHAntiOwu/mrKjnffPVGewMyLY17Z8ZIUaqAACCBAIa+IKowDILS8sy/qwa/M5UfmMYyenkatCLXHC58cEwjJpCxNxozcURmCtaerIaQz+JXre2rBRuzfmhomxHwdOc3mzHbq5layuByUeVhvzQ0BprAwBEE4RwgODwXOjb79ZNLciTfE2LVZx53/gXKOGUp0LJ8jjDo51/UjNbm38GLCOcMohqgKeClM4zGB3ZxJ7Jx/hTF86QGJ7MHj5ZEnyjAIBMAB5oEBzqvkk3/7Hc2tHSydds3lZ2zgq3vG+eptp2lIjPdnMeMwo77WfgqftteiWAbA9y1doM4zl2xqrUAUTWqjQRVsQCwzOtEgDNYyGjIQAAkAMeaOAX/q3uwd5CVXX+Ob99cp+rTIWkwrZT1CkusX6KM/+D0O7+IWGY3mORmM0WKU+q6W/2tIqzmE/ofegCAGQ4ENDAL6QDFfxA19olnMVEM0z78bARqf7XTlghAW5YRbBQ2IA1kjs6DxWZQ4iLDgIAYg0ENAiZcFWdZ0AIuyQPnM5a6dBbnzBsoK6AE/zDABV2iK1EJRphO2VNvaUrEoNTsocu9UI3wIbeOKLoHBcAIAAgoEHk8EmBcWplhnqWmMAnhFs+aV2wF0HkqYERTu238VSEQgKc0k27ehYK//DMsOaJ9fA94yjcsnYEg63z2ScixJcJUZP4AIDIgkmEwC9UUgXzJ5Jzi3h2E3nOHYWm6NmyRDsNiILz2EC0//kfMOSWjAk3Py5jmpqEYdL54Dz3CqxbpPNnOydKcsaosHGbVqh3NiHDbL8XzgQAJAwIaBAcNpnFnthnOn0ZCpUhEPkXrxaFIe4lIq19Fdy+OrN5Ej/bZJAuRaJ9xRCJqqKzPHUwMBznilqc0ZZbMWl5DU0MANAFBPQxdu7cqVhDly5dtFiSGBhrBPK4lq2BE35rTWtzPE5lTvUc93l7DDe25+nwY703ZxhApCSRnBAPftkRUfx4ThBa+MYtFV2k/MTRsQQIEf0fIIgmENDHKC4uVqwhjZ8fDS3CN5jQCKoslksyTa3NWTl/bXqRXjhQ2ma21onI6scSsRxC9VNjP0I53phqBV3+by3EtA+Blcg+j4Hog0mEx+jYsWPYJoDjUHTfllmwfUWN4vVUz+omsW0IDOeSLjwIzRHk9FmaJ2haaanovkJILFLoU3iGluQhnlBnTPInbPab0A1wEnxQPmYrRhCcEcAPPNDH2L59+4svvlheXv7JJ58YW4YOHarulgZWZ6cZzsEzxY1nDWqVeYrSXlh1IqKezS1u9oiunmjCM83OZsm00tLyqiqeyuWIjmjz1RL+AGJ+S9hnk10JNVhcyNVne+TwL5WKWbnflwq8nhEBchmoAAF9jNzc3LFjx15wwQUXXHDBe++9RwiZOnVq3GNYQ4fq7NQY0MyTmVhviwwznBtx/ZhkoEqIQlwKI4CYiER/qsRqy62zGEqMewDNRSoKJcORTqcDAIGAdpKfnz9lypRSywtl4AcaF+OQE6k2Ze9TKHCkNHTAlvgxPS5EaSWKm881CqraCY+Gi4iWjU6ngeSBqwvwAwFNYfTo0bm5uY2NjWEbEkv44yIkxKUzGoQTzxwghoZ2zhdUmUQoZGoi40nk7kZhKbkAMlVnZrJhX+MunCCpAuAHFwmQBgKaQm5ubv/+/c1I6LB45plnZs2aJbHj+vXrCSEHDhzQbZE3orPT3MQlVbPKTX0jIgLRc/kVIfgTwCm6w1UQakuvYeoPJ9pJ3t1UOlucdjOC0bXRDy8O+HECAOATENB0xo8f36lTp06dOoVoQ3V19WuvvSa9e21trUZjeJCLEPB00Dp9w6L1ayzGD7/BQrP69MLzlkC6cmpwoS2ModJrETtoC1FsPexcy8Yt6NPvrkZ4sUkETQIAiAIBTefBBx8M2wTy9NNP33TTTc3NzaI73nLLLevXr+/evbsfVgnBKXz9CxR203+M/HQBKNeAfcyh4KbSOGMYbPpPaLHoINUJw6sa7tLlPEIZ06cAAEAaCOjokp+f/93vfldix4KCAu3GSBPiLDq2SHVbkdtN3ToVtlBaN2dtjPwhKnMoGfuGm7nPDaeGFhJ2IapAz2URg1fVjN5w9nNgWdsCg/rY4JnLjySoBwAAgQEBDbThppWpStEm4NzkrGflDGMY3/IEjbiV5xTcPLiZwS9z+acnWtdFl8bTsGP2aE3qLPQiPppv7U18XTxFdJcod5RG2Ln8AABAAqxECPRgW/DPtmodNcyXWolzYyjRyUJinXOxQ7/NYNdANVKuKsJ3+qbpywWZITrPVzT2IXUJvYgsree2ziLbsNDNBgDEDnigxaipqSGEFBQUtGjRImxbIgR/FAF/JU7ckjb4HSLCWb8zooPxCBFMZIvGJnRVxZOCQGh1A+Q0MAhMAlrD06nh1BF/AwAAAFqAgBajqKiIEFJdXT127NiwbYkunFENPMXcIj1sG7UoeGcNGgVoRGKOA56/SBVSPBnNpLOehSjdwg0yoT51+B1jbRxILHJfBLYeOLCBrgZJBSEcQBUtCeYUgzfc/L5m5ewABo2akr83tDTK84DhE569Slxe6zvn3lEx3sXz3G7NksFnujBzw3E2bfZGANEOmaxUhNbiyeSOCh5Ey4DEAA80UIUnGoFdRouj13OtQXLU/+q24iA53kHL1vS6bFavhzPthmdhz1YYUx6pqzZaJxFSF7JOBiryS6+nNrDFSiKI080ZtZXJAQAJAwIa6Iexnh9/6jcVZypbrNsmOMo16qakdfmVdcVaaExdxxPWYjbB/1o/gq/7fYL68KA3kVwoPRl6RETynsoAANEHAhpoQGWtbI2JkPUGLnO6b20KVVSturWiMRjD1/W31ckQ9UwEJ0dGE+trBGpUceacTQBAhgMBDeKNZ241lTo5BTHVG83vQo7m+iY+4Z+IDHHZP3Xi5YZ3mxsavCUg+oS7JCcA/gEBDULGzQVLzVhnQ0IxC6VnVoyjENLQztZJVPW0Wz5BK4zX+n6E6nKuEB46bs8P0bQ2LiTAtZ9s3C5vCGsQayCgxZgyZQohpF+/fmEbkhw81TNRFrJWwceuirrgS2AqNoDM0Lrg6ROGUM7km2VSJ1OGSyZPoIwpcXnoBcANCGgxZsyYEbYJiSIAyej0cAecC9k/eJz0ovUoVmUjLnfEILVXANmaMxN0IwAgSJAHGsQYnnVYhDS69vl2Gmuz4Xwq0FJPBuKWl9pMYq3RWyyRbQ0AAEAEgQcaxAM3t7EpkX1Sq0LVJsOxHUekJyq5iWM/3i8jbAMAABIDBDSIDQwNzdjLzQntFrfgXFElMGzx334YoCvqI4LAlasRxBMDv0F2DhB3IKBBmPDkc7BiOptVBC51R3YcMI+oVdSmAWSyo8aCa8/rDGINpnaBwMClBWINBDQIGc6lVZwFfF3U0BTonBMQpecp8uT9oB6p89lD+qEiaomog/RLBZkBDdnWAAAgMUBAg3hDVY2ecjAiPlc3M6jy3Xmk1uzRog8VNmy7hLiqXPAeULdlQfzQ8WYOO/jeAiPcZcZ1gWgHAKIGBDRIGhpXQuFsiL8JRUcv+2lBC7Y0FJl8q/bv2DO5V0Mnjlc14moAiCBIYweihaIcpEZEqFTI0xBnE7ZdOCNVFG2z4ubAZoCQg0wjYUve4AIGAPgEBDSIN35nr5OOKrZtkUhHrffQTMluTBykmgS1ETB+pJpWx8xOHaJ6jmC3AACAFYRwgGgRTFIIaitugpUz1bRtwXB2nW41SBRwHgtbvjs/m+WjMMstc5JbRfy9fFjG6O0W5yXt33FlyHULADCABxpEDqFkz55qm1PCeopjctSJy5j5J2EeOeoS9jxqhoXsYioPJKHoAMMDilX6gBasV1Ew6tn5pyIJi6sBIBnAAw18RHrOHDUHhUbDiEvuNrdczp7rZns6zqU961oeAPixeuxwnwbJIAFXcgIOAYCEAQENlGAED3Bmw7CujWKth1NuqghHt9VSzD85nb5s+GV6RNB1qw4xFx5IPIiXAACECwQ0kIehcUUTU3i6eA08F7umLm1ILa9XxfIcr6nIAxbNga01SH1tDRntRuZEewvBE4gf8fBxAEAmAAENdML2NLM9vjYYso8nXpnaiuj6gonBGa8iseQKezJW6LMP44i67EukBI/jgeBxCIBMAwIa6ERLzIPGGnR5XqmObaFdQkciCTQbuP2iBs5IuKDzAcgoIKCBL2iRj354hRlWOW22em2pju1k+62twMEsgd8uSedJgYYGAIBgQBo7IA/bqWmKTp4cbfxf+YpbRjm3RQQZ0diRcj+HS2ZKOl/zmmU4tsx0mXmBAQDCBR5ooITc2h/Wb6VT3fHA7wiXDoO2Tg1kpLeLu6/ac0EKZwwopg8GT+asEhIFGwAAmQwENAiNYLK5BaOhtdcZEdz8plT5guUeAiawlSOR9QIAAGxAQINwCDIPBjUBMwNEXxg4xRlkU9TAGQEAgFBADDTIIDjX6xbdUbrF2IFAXn7gjwcAgAQDAQ0yC+vURv5dqDWI7ggyDWN+G2a5AQBA8kAIB4gx0lHUVA2tMWm0lnoAiAhYJQQAAGzAAw3CQX1dD87Vv/2AnUw6MDP8JnSdtDKVMv85t4dlVWYCbzoAAFiBBxqEhnatqTITUW7ZcLkmYiSyQ3Q9UjM/WDciF0QwyF0AODsAgGQDDzQArrgpXbd1YRjK2LYUi7ptgRFl1yP80H4jsRyM+X4ALwoAAAkGHmgQUWwqk8drG6Jnl920UzEznOXaHdUSPQkYmKIwgk8UEQSuaABAIoGABnGFf4UUn1r3o1qbo9qPVuIYSRIdEEPCBi5nAECGgBAOEEWoLltnscrjUWnRubtGfclZVcDPAxGPJOHJoxywfoU6BAAAYAABDcA3WGWu397ZaErqqOEMv7Yq5ih4fxMvqUWXg3EWiMJpAgAA7SCEA/iIdLSAMzzDtkygTwLX7+XERaMyEGXhJBhBxpl6IhPUoegxWpOlxKV/kOUaACAKPNDAL7TnnbBVaKBebZDwrCVupcyCT40CJ26pJyCtOIls2hYqEplGAAAAHmjgC+rSlj/IIUkC0ep6t7nhVY7U3FF67UZgYLpX46IOAQAA+AEENAgIfv0nGqeRPA1tfBBKfidaOZBGXTqH6NKGNx0AALSAEA4QEBLT5mIXoQGAJ7ZEeBnSNAAAJAwIaOALcp5Ozux1cUc6rDkW/mNj/blIrUJnNYnHKv+8s87WA+ul6JyOqCGaaQQAAAhCOIB/aFd7tkQc/jXkK/xhzeGuFCOHcz5WBOUIj1URNNsNW5/zWx7NsxMK6AcAgCgQ0CBmxEsu2xANa471wUaESHlerSnetKBSG1QjAABIgxAOECF8XQ4QZCYRl4mBmRfxfgAAgHgBDzSIFrY8buEaYxA1e4Ai4UpJo/VQwifcmsYyIgAAIAoENIgckdKpujIxG7itsMhuOlIdwsYWohARNRbBtfF0mSERE8JQzwSB0QAAwAdCOABwxY+sIFY1zKOetTQaJOYqdJHSYRE0SRfWg0rkAQIAQASBBxqAoJHwKBvOb0NJx8ghnZkE7+2GbgYAgICBBxqAyEF1OZsb4+WQDhfRDNBaWqR+BgAAkCQgoAFwJaysIJ6tQEPzELx+jaNiVllGJI7HCwAAWkAIB8gIRCfkIVgikQQ/Qy4Wc/IkLDSls/HBp2OM4IRUAAAwgAcaJB+hCXnWRbZDdPRWVlaa8h06XhdhZY5LPH64op3pQbQ3AQAA0kBAg4SjN5NGwJLaKqNt24M0I0RUwpchl30CWhYAABDCAYAAYSlXo10zsMSq4xMspm0T8iTkafAZoM0WM0RMAwBAZgIBDTKO+CpOq4w2cS7vErVFQ+TQ5eaEH1o7ztVbEn/IAABgAyEcIOE45XLZUYR2N8VrxDNgJCCNWmAp54A0AazeopIeBAAA/AYeaJB8rBrac2luW7AEofl91df09gmn7oxFFggT6OYYEcB1FaNLFwCQaUBAgwyCOqGQZ5Ye/45RY1ppKRFM4RcWUM8AAADiAkI4AIg3DFk8rbTU+meUg0/Y6nlYOg1nJAAAgOgADzQIk9D9uBF3ylJh2Oyc3WVSXlVFYju/EHktAAAARAp4oEE4mLPxgpyWJy2Xw1rTWwLTWWuVm4Z6BgD4jZm5HHNhAUg28ECDSBCYK1pRQ4fuMuckds5ahu8cAAAAiBrwQAMgQCzUs0m8rA0gMxoAvkJNgxOKJQAAv4EHGoAkY2roWNzIGboZkhoAAEB0gIAGvlOmI42alkoymeAXtVYkFkYCYAVrNAKQOSCEA/iIbYKg9TN1gUBGPTzFABtjfiHu6AAAAIAiENAgNCorKz3XK6FuhIYGGQXyOcQI8zEVD6sAJBsIaBAmEMcAsDGlM2Q00sMBAKIDBDSIOgh6BhkLlKKJrSvQMwCAcIGABj7iqX3lxDEkNQAAAABCBFk4gL9UVlYaURmcqtdzcmGGq2dkIwEAAABCBwIa+A5b6okKwbisBegHtmwkGdsPmQMWaAQAgGiCEA4QaTCn0MQppNA5mQAWaDSwHXsmdwUAIArAAw0AAJEGYtEA/QAAiA7wQINI44xSiEvcAtzDAAAAQFKBBxpEHXMaIvFNPbOXSJSuTWj2pARxeZaINdbIGXhAAQAAGEBAgxjgq1K0uYq1T87TVeGwdLocYi5YnLmH0e0AAAAIBDRIDJxe5CCd2doxcjJAw+nC1MfoUgAAAEIgBhokAU7ZaksD54clfodVQOrpwupdRqo4AAAAQkBAg9jjlMJUcRzWrD5EKkcQp2KGhgYAAMAPBDTIdGwCV13vWmuAeo41yD0MAACACmKgQQxgxzdb03TYdpFeP1wR6ObY4SaOIZoBAAA4gQcahEDZUagbndsZf3o2ZH6GqGWzMpUy/oVtSBBAFgMAAFABHmgQNLaZfFRdy5/6zZZVw1NeQ0ZTsc2oywR9mQnHCAAAwCfggQaB4hZrwTkRkFHGrbxZv+0DP26u8cSAGXUAAACAEBDQIK5wam43D7dcK0nV0AAAAADgBwIahIxbTIW5XShLhq4IjWS7nD1BeAMAAADAADHQIFCoGTMY281vhaoiagtoZ5puNhY4DNsKAAAAIDZAQIOg8XQ5s+HU2cE4qhMDXM4AAAAAPwjhAHHCqZ4NKVxZWcmvmBXVc6b5pwEAAABgAx5oEHvCWi0lvtgCNuB+BiYZksQQAAAUgYAG0cXm6w1MAbMDspMHNBMglscq4wMuCQAAYAABDbQhOgtQY/3asRoclo73CcwXBDzgsQoAABhAQAM9aFS3/FUFo2WtDum4q2cAqOCxCgAAhICABtGCrZ7D0q9J0s3OpHVwNAKkMgQAACGQhQPEhiSpWF9ZmUoZ/9wKWBUz1DOgggsDAAAYwAMNQKKw6mZGGCvkEbBhdUIHcHk427Jeurg+AQARBx5ooAfGgtuR8hxn2gLdeC8P+BmWThv//G7I9phHHBcqrlsAQMSBBxpog6GhhSphLNCtiFmz8SFSyl4LirIjSAdkWGTCMUYc51UKuQwAiB0Q0CAE2PrV3K4390UmOJ5VpoJxxn7Emkw4RgAAAAEAAQ2CxuoGtvmbtfiwgRVOjUh1CiZMX2bCMQIAAAgGxECDQLG5gdl/AgnMGNZgglkBEMV5WTqvVVy6AICIAw80iDf8AdMZtUB3FPQH/LvADePCsF0huFoAADECHmgQY9wEsdt2U1hXVlYiPsQK1SkoXZuZhZqdjjpg9B4jUAf9DwCIL/BAg8xC43zEhElwXWmAoxxqTHV8AgAAAKLAAw0Cxer6dbqBYyFJbbnwkkRgaYDDxfMAzaUco+M+BwAAECnggQYhENllVjxxznqMl/3AE+eKHol/ogAAACAKBDTwF0aWOv+AqA0RZy5qCFAAAAAJAwIa+Ijf/lqjtkRGJMcaXeHUAAAAQDSBgAaxxz/pbHsAiLVGt3qFAxC10M0AAAASDAQ0AHQYGaZj5/NGXC8/thAUdBQAAAAnENAA8GKGoMRIOgMJIJoBAACwQRo74CNOoVlWVpa87G8AAOAfyKsIQASBgAb+El9nrdPy+B4LACCmOOOvwrIEAGAFAhoALmKtnm0xCQhRAAAAAFRADDQArsRaNNuAaAbRB9NbAQBxAQKazqFDh1asWFFTU1NSUtK/f/+8vDxG4fXr1x88eJAQMmTIkKAMjDFJUqUgA8EyMX5g9qrxAb0KAIg4ENB29u3bd++99z711FMHDhwwtrRr1+7OO++87bbbWrduTd3l6quvfueddwghaQz6NDxTv5nTCqGtgSihp5yD01QdxPUyQF5FAKIJBPRxfPXVVxdeeOGqVausG2tra8vLyxctWvTSSy8VFhaGZVvccRPH1qQc2pcqBMkGwgtkAhDNAEQQTCI8jokTJxrqOScn55xzzvnpT386duzYFi1aEELefvvtiy+++MiRI2HbmCicKe2Q5A5w4lTP0NMAAACCAQL6GC+//PKrr75KCOndu/eyZcuWLFnyxz/+sbq6esOGDaeddhoh5J133vnv//7vsM0EAAAAAABhghCOY8yZM4cQkkql/v73v59++unm9p49e77++uvDhw9fv379fffdd/nll/fu3Ts8MwHQhtXfH7vgGVtsKAnqTbe1Xbxb14LRjehVAECMgAf6GMuWLSOEnHfeeSNGjLB9VVBQ8Je//CWVSh06dOiBBx4Iw7oEQo3WiJ2Miy+2/kfwDD/D0mnjX9iGJAr0KgAgRkBAH2PHjh2EkKFDh1K/HTFixOWXX04I+etf/7pu3bpALQNAN8mQy6bkir7wwmrMAACQJCCgj1FQUEAIyc7Odiswffr0Fi1aNDU13XPPPQHalVjgbAYZAlZjBgCAhAEBfYx+/foRQj799FO3AiUlJbfeeish5LnnnnvjjTeCsyxjgKQODHR1YCjKZbiuAQAggmAS4TH69eu3fPnyV155ZcWKFcOHD6eWue+++/75z39u3rz5pptu+ve//92uXbuAjQyFurq63/3ud8Zqi05ycnJuuukmc2Llxx9//L//+7/mmjINDQ1ff/21+WdOTk6XLl2am5t37tzZ3Nyck5OTnZ195MiR5uZmQsiECROo9RNCmpqayNGlatLpdOqomDC2pFIp64eURWqk0+ns7OycnJysrKzCwsK9e/d27tzZqNPxMwLxAAAgAElEQVSgtrZ27969zc3N6XQ6Nzc3dbxMadOmTceOHQ3zqIwZM+bss88mhGzfvv33v//91q1bDVPP/OSTvlu2GBYQQlKEZDU3p47WvqW4uH/79kWNjdnt2jXV1rpVXnD++d1nznT71snbb789f/787CNHzlqwIO/oSkCEkKzm5vy9e7MIycnJSaVSuT16ZOXnk+PnwpqSuqm2dtNllzV+9VXD55+TpiZ7G6lUi169svLzUzk56cOHqWakcnN7PvFE62HDeGw2mjuye7d0VbueeKJm9uzjNjU3N2zcmD58uPnw4VR2dio3134IPXvmdu9eMm9eTocOtVVVO2bMIOl084EDh7dsIUev1XRjY7qpKZWVlWrRghCSyslpccIJzfv3N27bRgjJKSrK6dTJZkmLkpKSZ59Nub/FcvLF1VfXuz+0H1yxwvrnylSq9fDhhJAjX33VuH17uqmJ2FR1Ok3SaZJKpVq0aNmnT1Z+vvWoi8vL240bx2/bzkce2fPss27fth05stuDD35j58qVW37603Rjo82Yhs8/Tx8+bHSdvVuysrrPmFFwwQX89sSXL666qn7NGuf25kOHDm/enNulS3b79s5vs9u1My5R/w3MOLbefvv+pUvdvi264Yaim28O0h4QRyCgjzFq1Ki//vWvR44cufTSSysqKi666CJnmfz8/IqKih/84AcbNmwYP358dXV1JiytsmfPHtviMja2bt1qCugNGzZs2LDBrWRDQ8Pnn39u3eKZWrvRdlcmhDgWfTT/NBW29dumpiZD1B46dIgQsnnzZre2DjsUYUNDw759+xhGrlmzxhDQ27ZtswbH99q2rXjPHre99ufmbt23r/X27dlt2zbt2+dWrLm+XkhAr127duPGjW3q64s3bcqixQQ3Hz5MCGn67DNCSLlFnJ344ovm5yNffbXvtdeIe0jxN1IglWKUObRqFaeAPrJrF7s5z6rq/vUvm9C0km5utgs7QurXrq3/7LMjO3fmdOhwYPnyg++/z9r96Nk/9OGH5vbDX355+Msv7dWuWZOur0+1aWPd6MwWcqzypqa9ixY1uV8nTuxHSu23dDrd0FD/2We2zQfefltIQNe99hqjY0lWlimg61evPvDOO4yqrF13zJ5//zsTBHT6yJG9ixYxnpMbjh8Sj5FKHdmxAwLaD/a++GKD+1ymur59IaCBJxDQxygtLT399NPfe++9TZs2XXzxxaeccsqwYcMuueSSsWPHWouNHDnyxhtv/POf/7x48eKTTz751ltvrXUfGVWoqalZvHgxw/fpxp49e4jWdcV79eo1YsSI5cuXDxw48LrrrjO3v/jii4sXL+7du/eZZ55pbrz44otfeOGF2trasrKyb3/7283NzY8++ujOnTvz8vLq6+vPO++8H/zgB4SQBx54YP/+/a1bt7Y6tgsKCurq6tq2bbvPoilLSkrS6fQXX3whanaLFi0MQdy5c+evvvqqTZs2Bw4cMDZedNFFFxy9c3/xxRcVFRWG3/r66683Fmyvq6v761//2tzcnEqlRo8eXV1dnZ+f/6tf/cp0Xa9du3bWrFktW7YcP368sWXYsGH9+vVbv349IaRr164dy8vJ7benU6mFZ59dk5vbuba2bYsW559/ftNDD5F0esOIERe88gohpOs99/xn8uR0U1OfuXPzTjrJqKppz56Nl1zSXF/f7f77hQ557Nixr7322gFCDo4alb9oUVbfvq1/97vm5ubZs2eftWxZj927CSE5nTufUFWVlZdHCNnx0EO1//xnmzPPbHvxxWYlLfv37zBx4u45c3I6djxSU9N6yJDOd9xBCKmtqqqdPz+7sLBp795WgwfnnXLKnjlz2px+es//+R9z36///Oev//znvAEDOlx5JafNLfv163DVVbv/9jfpqrrec8/e6up0U1OfOXPyBg40Nm6/7769ixYZnwvHjGl/6aWEkL2LFu157rlUXl66vr79FVcYhTvfccfXf/5zU11dt+nTv66oOLxlS/sJE9qOGrXl1lub9+83vKcN69YVjhnT9Z57Drz33pZbbiGEFN1yS9GPfvSNBc3NG0tLG7du7XLXXVnHq2cDt9WYU9nZXe+5Z+vtt+cUFfVduNBwdRNC9i9ZsnXSpKw2bZotrxEMTnr//SO7dm285BJT1ud269bp5psJIc0HD+54+GHS3EwIyenU6YT5842zvO/VV7fdfXd2YWHnX/6S3ZP2jr3vvn2vvEIIOWHevBYlJcbGI199tXHs2HRjo/XibP/DH+6YMaN+7dqiH/+46KabzO0bx4xp3LYtu6Cg3xtvmM7y2qqqHdOn53bp0umWW4TsiSmpnJyuv/711kmTcjp16rtwofk+pG7x4v/ccQfJyiLNzR2vu67TT39q7rL1F7/Yv2xZ+8svzxs0KCSrE063++/f9MMfZrVq1feFF7LbtjU21n/yyRfXXJPKySn+9a/DNQ/EAsRAHyM7O7uysnLw4MHGnx988MHTTz89d+5cZ8k//elPN998MyFky5Ytd91119q1a/2w58Ybb5wwYcJl4mzatIkQsm3bNo3GXHPNNS1btly7du3hw4f79u3bt2/fjh07vvvuu8ZXWVnHLqTWrVv/8Ic/JIQsXry4R48e/fr1+8lPfkIIqa+vb9u27fXXX9+3b98jR44cOHCAEHLo0KEBAwYQQvLy8gghdXV1hJAePXqYtWVlZf385z+/7bbbjNiHlEgYqKGe8/Pz9+zZY6QgzM7Ovvrqqwkhy5Yt69Spk3EgnTt3Nv3W//nPf84999xzzz138+bNxqPLhRde+P/+3//r3bv3/v37P/30U2OXE044YcmSJYSQcePGFRUVGc2lUqkf//jHhoXbt29vfc45eaNGpdLpEzZv3lFYOGL9+u9kZeWtW0fS6TU9epxeXEzq6wu++93OkyZ1vOEGQkjNX/7Sevhw49/e559vrq8vOP/8doK5Mjp06FBaWkoIWdS9e05RUfPGjZ2bm9fn5GzIzX3/u981ynS5/fb8s85qPXx4dvv2e59/nmRl9XjsMVskQPeHH85u2/ZITU0qL+/gRx+16NWr7fe/X/fGG4QQw5vb/Xe/6zFzZnbbtgfee+/I7t2G2S169dozbx4hpMejj9qjJpgYzUlX1eq//qvoxhvJ8X2Ya7mK9v/rXwUXXFA4alTd668TQtINDVmtWnWfMcP4Nre4uLi8nBCye86cHo8/TgjZ9/rrjdu2Ne/fn9WqVfrIkYZ167ILCnr96U+thw/fu2CBsVfd//1fq8GDjbYOfvhh49atLXr27HLnnW5GumUL6fSzn7UaPPjI11/vX77cqK3V0KE1f/sbIaT47rud9bQePry2qip95EiLXr2MLY3btrX6r/8q/vWvm/bvJ0eftwsvucQ4y62GDNk9dy4hpPjXv87t0oXdkzbanHFGh4kTSTq9+9lnzY6trapKNzYWjh7dduRIs2QqN7fnH/5ACNnz7LO53bsbJZv27Wvcto2kUk11dfXr1hkb8wYN2v2//0sI6TZ9uilcEk+nW2/NGzDgyK5dB95+2zzLu//2N0JIx+uuI4Ts+cc/crt1M75KNzTsX748q1Wr7g89FLbhiaX9FVfkn3NO86FD+1580by2jSuz6Cc/aXVUBgDAAAL6OHr06PHOO+9MmzbNquGcpFKpioqKxx57rHv37v4Zc+21114qhRFNcdZZZ2k0pqioaMyYMel0etasWYbcnDNnzqFDh84444whQ4bYCl9wwQV9+/atqalZsGABIaR///7Gcujdu3dv3bp1Op1++umn0+n0oEGD0un0oUOHcnNzGxoajH0LCgo+/fRT09Hbo0ePXr16de/ePT8/nxCSTqe7eIkAQ82b2VSKi4sbGxvbt2/f3Nw8cuTIkSNHDh06dP/+/fPmzSOENDU1zZ49mxyNtP6///u/zZs3b9q06V//+hchJC8v74orrsjKyjL87pWVlYZ3//XXX9+4cWPHjh1tbyf69u17zjnnGJ+ffvrpPo8+2pSdPfjLL3vU1OQ3NqaWLz9QWdmUnb330kvbzp6dys7u8eijhJBuDz6Y3a5d3Wuv7X3xRUJI/Zo1uyoqUtnZPR57TPxEkbFjxxYXF2/ctav2iisIIVt++cuqZ58lhIw76hk1fIqEkP9MmpRuaOh49dVtLMsGGeQWF3e56y5CSHZBASFk6223bSsvb9q7t0WPHs0HD7YbN67t97+f26VLl8mTCSFbb7/d8IZumzq1qba28Ac/sEorHtSr6vqb3+R07Fj3+uuG17l+7dqap582ngqy2rRpqqvbNnXq9vvvP/L111kFBSSd7jJlSgtLCHjn229v2a9f/Zo1jf/5T9uLLmras2fHgw8SQrpNn25UUnTTTbldu+5duHDfyy9nt2+fN3Bgw+eff/X444SQprq67ffcQwjp/sgjWa1bCx04ISSVk2NcBjvuv79xxw5CSM1TTx366KMWPXt2vv12m9oelk4f+vDDmlmzUrm5Jc8+a4Y4b/nFLw599NHXFRVmydr584/U1BBCdv3xj/WffNKyb9/OP/uZqG2EkO4zZmTl59dWVu579VVCyKEPP6yZPTuVm9v9kUdsJQsuvLDwBz9oqqvbfu+9hJB0U9PW228nhLQbP54Q8p+77jK86Tt/+9vDmze3PuWUjtdeK2FPTEnl5nb/7/8mhGy/7z7jLH/95JOHPv64RUlJzz/+sXDs2Ob9+7eVlxNCSHPzlttuI+l0l8mTW2DFLj/p8dhjJCvrq9//3ojlqK2u3vfKK9nt23e9996wTQPxAALaTps2bX71q19t2bLls88+e/7/t3ffgVHU+f/HP5Pskl5Ir9JCIHRCiXDSCUVKEJCOkh8g7RQEVGwIFvCLgIdwd6CIBfHQU4gCUg7l8OgiAlINCQkJkoQ0SELIJpv9/fGRub00djYJCeH5+Gsy85nZNzufJa/MfuYz27bNMvtarYTZs2cnJCRs3rx51qxZAwYMkJN4VKEhQ4Z8aRV5DbLKH5c4fPhwLy+v+Pj4ffv2xcXF7d+/X6fTTZgwoXRLORZCUZStW7dev359y5YtBoNBUZQLFy7Exsbu3btXps/nnnvOy8vrypUrLVu2VAecyIvQ6pXm5OTkhISE3bt35+TkyJUZGRnqBe8yh6nIcRfGO3e/Xbp0qV69epmZmc7OzvImxejoaFtb2927dycmJsrE7OfnN2zYMHnADRs2rF+/Xh551KhR8j7R1q1bd+7cOT8///PPP8/Pz9+8ebMQ4oknnrCzsyvx6k888YSDg4MQIiUl5cNdu46EhChCRJ4+nfj//p9BpxNCHGvevPPFi6bCQq9p0xzatBFC6Ly9/V99VQiRPHu2qaAgee5cU2Gh11NPya1a6XS6iRMnCiE23Lhh16pVYUJCq1OnugQHK5s3CxsbW3f3nH37sr/+OueHH7JjYmycnQPeeqvM4/jOn28XElJ0/brOw+PWL79kbNig6HSG339X6tULXLbsjzbz5tmFhNw+ezb9gw/yT57M+PBDNShoVclD6Tw8/F55RQiRPGeO+h56Tpli37JlcV6e0OkyPv447a9/FTY2xTk5+qAg33nzzHdX/1G/L1zov3ChYmNTfPu2U0SEsLGRg4xvnz1rMhiSn3tOCOG/aJG82pry5puF167J4OvUtascJWIFl7593QYNkkHcmJ39+8KFQoiglStlHA83mQLefFMIYd+ypamwMGnOHJPR6P30005duvgvWiSPYEhMjB850iT7vKI4RUQYs7KuLV5clJmZ8uabQoigv/xFKdVXLaEPDPQz+9tGvrrPM8/YN2tWunHQqlWKnV36+vW3jh9Pf//9/FOn6jVq1HDjRqfOnQuvXk1dtqwwOTl1+XJxJ7tYUc/9S/41aLx589qiRcasLPlnRtDy5Tb29kErVyp2dhmffJJ37Fj6hg23fvpJHxTkO39+TZdcxzm2b+8ZHW0yGJLnzzcZDFeff14IEfD66zpPz5ouDfcH20V3/gtGCZ6enqGhoQ0bNqygjY2NTatWrR599NEJEybIGe5qg927dx85cqR///7mQ5Mrz9bW1s3N7ejRo7GxsefPn8/MzBw2bFjppzZKXl5eMvteuXLl4MGDxcXF3bp1S0xMTExMPHbs2O3bt6dPn960aVMXF5djx44VFBQUFhaqaViNvy1btkxLS0tMTDxy5IjBYOjdu/fly5dlPlbn3Cjz1fV6vfnYcQcHB4PBMGnSpBYtWggh5Bjr3377LTEx8fDhwwaDYdasWb179963b19+fn5aWlp6eroQws/P75lnnlHDekhIyL/+9a/4+PjExMT4+PjmzZtPmjSpdAH29vYmk0nec3nlypWr9eu3SUz0zM3NTU31zMrKcXDIDg8P3LHDtn79xlu2qBcsHTt2zP7yy4LY2PxTp25+952tu3vjrVutuJwpBQUFnTt3LvnqVV3jxoEnTwZmZbVQFGNCguekSR5PPHFzx468n37K/f77orQ0/8WL3cq5xKvodPUCArL++U9FrzcVFAiTSe/jU5yT4zt/fv3Ro//bJjAw68svbx09mnfkiOHKFZ/Zsz3Gj7ei5sofyrFDh+yvvir47bf8U6du7thh6+7eJCbGvmXLrM8/V/R6UVQkiott7O1NRUUN1q0rfVeiffPmuQcP3j53riglpSA2Vgih9/G58c03xfn5to6O+efP5586lXf4sH1YWIMPP7QLCbn1yy/5v/56+8yZrC++ECZTk61b9QEBVvzDJaeOHdPff//Wzz/f/vXX/JMnnXv0UP9KEUI4du6c+fnnBb/9ln/yZM6ePTpv78ZffWVjb+/UsWPWpk3y7jTjnWlMPCdPDliyJOODD24dP55/6lT+6dOu/fsHVOL5qY6dO2du2lQQG/vHq/v4yFcv3VLn4WHMyso7dCj/zJnsLVuKb91q8MEHDm3b2rdokfHRR7eOHbt14kTBxYv1x4wp8QfMA8KxQ4f099/P//nn/NOn80+dcunVSw7S0NWvX5ybm3fgwO3Tp29s3Vqcl9dg7VoL78FFZThFRGS8/37+r7/+8elu2bLB+vXKA/anXZXYunXr6dOnhw8f3saq6z73KToKNOjWrVtYWFh2dvalS5fc3d3V++fKJIdNnz592mAwdOvW7amnnqpfv35sbGx2dnazZs3kCJMePXo0b948KyvLaDZdmgzHvr6+8+bNc3V1vXjxYk5OTuvWradPnx4QECCEuOuNlSUm7sjNzQ0ODu7bt6+6ZvTo0a6urhcuXMjNzZVXl+vVqzfpf79Tjo6ONp/tzs/Pb/DgwSaT6eeff1YUJTo6urz4PnToUD8/P1mnQac73KGDEKLBlStCiMOhoW127hRC+C9apLszeFoIoej1QatXCyFubNtWeqsVpkyZYmtr+68bNy4GBNQrKjIcOmTr4hLw1lteTz3l0Lat4fLl/DNn7Bo39pkzp4KDuI8c6RoZqU4SUpiSovf19Xvppf9pM2KEa2RkUXp63uHDOm9v/0o8Y6iSh1L0+uD33hPqe7hwoc7b2+3RR90efdR0Z4BQcX6+U9eu6h8AJQSvWqXo9Te++85kMtk4ONz65ZeizEyXPn38Xn9dPWzQypVyTLa8anhz926TweA1eXIl445daKjP00+L4uIbO3YIG5ugFSvMt9rY2we9845aQ8Cbb9q6uwshlHr1ZLdR2To5BbzxhkOrVl7TppmKim7u3KnodKWHW2hSxquXP/WQ/2uv6f388g4fLrp+3aVXL/eRI4UQzn/6k8fYscX5+Tl79z7IQ3vtmzf3/vOfTUbjje++KzFGy+/ll/X+/nnHjhWmpjp17Vp/zJgarPPBoff1ld9c/fHpXrFC0TGzAixFgNYmIyMjIyOj9GRnDwhFUdTLrhMnTnSs8BKpp6fn0KFDhRB2dnYTJkxwcHAYN26cPMiUKVPUmwLVA/r4+Ig7I5iFEDNmzHBzcxszZowQwtbWVo67UOcA0ZXz35yiKHL0s/5/7zyTgVL90dnZedSoUfLIkydPliu7du3a/M48GG3btu3YsWOJg48YMUKO6OjVq1dISEh5/3C9Xi8HUUitXnjBpk0bIUSyh0docLDeaLQPC/OeMaPEXq6RkXK8r33z5pWfnUD9g+Foly7yu3v5G1odeC3kmN2yriOaC3znnT+m71UUIUTA0qWlb/wKXL5ctpGDuStTdiUPJcdCCCHsmzXzvjPkN3DFiv/ehmhjE7x6dcm5k++wb9FC3oyo8/T0W7xYCKHodMGrVvk8/bRdaKgQwm3wYHW6ErsmTXyeeUYIYevq6n9nNrfK8Hv1VZ2PjxDCa8oUx1Lz0LuPGOHSq5cQwqFtW887PVYI4TZokPlMcH6vvab39xdC+C9eLKc/8545s/J3RLmPHOnSs6cQwqFdO0917pGy2Lq6+su3zqynCSEC3n5bfqPi+/zzD/LQXvl3nRDCc+pU8zFa8u9bIYSwsQl+773yuiiqnM/s2XZNmwoh3IYOdS1r7lqgPAzh0MbJyWnZsmUdO3ZUk1YtVE1DOCQPDw8HB4fAwMBhw4bddU6M0NDQjIyMoUOHyrerYcOGubm53bp1i4iIUNt4enra2dk99NBD48aNy8nJGThwYGpqamRkpMx/jRs3zsnJ6dmzp4yz/v7+RUVFt27dio6ONhgMmZmZwcHBfn5+Tk5OrVu3bt26dZcuXbp06SKfdPPQQw+FhoY2b968ffv2PXv2LFFb48aNb9682atXr/A71w4VRWnevHlycrKfn9/06dOdzR9CIYQQQq/XN2zYsLCwMDo6uvToZ3NBQUGFhYWurq4tWrQYPWaMR48eiSdOZEZHD50/v/Dq1cB33lGnUDDn3LWrITk5cPnyMrdq1axZs+vXr0dNnNigUyedl1fAG2/Iiyt2jRopOp1TRIS3BXeV6f38dB4edo0b1x892qF5c78XXij9q13v6yvb+L38ciW//az8of54D83eYZ2Xl97PT+/n59Sli8e4ce4Vfm3i3LWrITHRf+FCz4kTjenpHpMmuT36qGJr69SpkzE7O3jVKvNY79yli+HKFb8XX3Tq1MmKUkuwsbd3aN3aVFQU9O67Ng4OZdZWePVq0MqV9f53rIhLt255x4/burq69O8fuGSJ/AvExtHRPixMKErQihV3/TPJEs5duxb+/nvwypV3Hani0K6dMSPDY8IEt6FD1ZW2bm52jRvbODkFvv22phla6hgbe3v7li2F0Rhc6iw7tm1rzM6uP3q0+/DhNVXeA0ixtXXq2PGPT/cD8FSHavJgDuFQqnC24AeBjIwxMTElpl+oVebOnfvuu++uXLny2WefrelaAABAXTZx4sTPPvts48aNZc4rUFcxhAMAAADQgAANAAAAaECABgAAADQgQAMAAAAaEKABAAAADZgzXJsFCxYIIar8qd0AAAC4XxCgtVm6dGlNlwAAAICaxBAOAAAAQAMCNAAAAKABARoAAADQgAANAAAAaECABgAAADQgQAMAAAAaEKABAAAADZgHus5666231qxZU33Hz83NvX79uo2NjY0Nf4ahjisuLi4uLra1tVUUpaZrAaqX0WhUFCU4OJj/22GhtLS0mi6hBhCg66CGDRsKITIyMjIyMqr7tYxGo9ForO5XAWqDoqKimi4BuEcSEhJqugTcTxRFkdnjwaGYTKaargFVLzExsbpz7bp165YtWzZ27Nhp06ZV6wsBNe7111//4YcfFi5c2Lt375quBaheEydOTEpK2rt3b6NGjWq6Ftw3HBwc/P39a7qKe4or0HVTgwYNqvslPDw8hBAPPfRQjx49qvu1gJrl4+MjhAgLC6O3o85zcHAQQgQHBzdu3LimawFqL0Y4AQAAABoQoAEAAAANCNAAAACABgRoAAAAQAMCNAAAAKABARoAAADQgAANAAAAaECABgAAADQgQAMAAAAaEKABAAAADQjQAAAAgAYEaAAAAEADAjQAAACgAQEaAAAA0IAADQAAAGhAgAYAAAA0IEDDSm5ubkIIV1fXmi4EqHayn8s+D9Rtbm5uNjY2Li4uNV0IUKspJpOppmvAfclgMOzZs6dPnz4ODg41XQtQvbKyso4cOTJgwABFUWq6FqB6Xb58+dq1a127dq3pQoBajQANAAAAaMAQDgAAAEADAjQAAACgAQEaAAAA0IAADQAAAGhAgAYAAAA0IEADAAAAGhCgAQAAAA0I0AAAAIAGBGgAAABAAwI0AAAAoAEBGgAAANCAAA0AAABoQIAGAAAANCBAAwAAABoQoAEAAAANCNAAAACABgRoAAAAQAMCNAAAAKABARoAAADQgAANAAAAaECABgAAADQgQAMAAAAaEKABAAAADQjQAAAAgAYEaAAAAEADAjSsV1hY6OXlpShKampqTdcCWERTpz127NiUKVNCQkIcHR29vLw6d+789ttvZ2VlVcdeQAVqbb/lM4IHlwmwVkxMjOxFKSkpNV0LYBHLO+3LL79sY1PGJYbAwMBDhw5V7V5AxWpnv+UzggeZYjKZyk7WQIVyc3O7dOly5swZIURKSoqvr29NVwTcheWd9v/+7/8WLFgghFAUpVevXuHh4bm5udu3b09OThZCeHp6Hj16tEmTJlWyF1Cx2tlv+YzgQVfTCR73n8LCwm+++SYiIkLtRVyBRi2nqdNevny5Xr16Qgh7e/udO3eq6wsKCsaMGSN3Hzp0aJXsBVSg1vZbPiMAARoavPLKK61atZL/A5ojQKPWsqLTzpgxQ7ZZunRpiU35+fmNGzeWW3/99dfK7wWUqZb3Wz4jADcRQoMDBw6cOXPGYDDUdCGApbR2WpPJtGXLFiGEoiiTJk0qsdXe3n78+PFyWTarzF5AeWpzv+UzAghm4YAmixcv/spMu3btaroi4C60dtrTp0/LiQ66dOni5+dXusHw4cPlwp49eyq5F1Ce2txv+YwAQghdTReA+0n37t3Nf1y/fn1NVQJYSGunPQwl9UYAABd0SURBVHfunFzo2bNnmQ3atWvn6up68+ZNtaXVewHlqc39ls8IILgCDQDmYmNj5YKPj095bby9vYUQWVlZGRkZldkLqCr3st/yGQEEARoAzGVnZ8sFT0/P8tp4eXmVaGzdXkBVuZf9ls8IIAjQAGAuLy9PLlTwa17dlJubW5m9gKpyL/stnxFAEKABwJzpzrOlFEW5a5uioqLK7AVUlXvZb/mMAIIADQDmnJ2d5UJmZmZ5bdRNLi4uldkLqCr3st/yGQEEARoAzLm5ucmFCm5jUje5urpWZi+gqtzLfstnBBAEaAAwFxISIhfS09PLayN/zbu4uPj6+lZmL6Cq3Mt+y2cEEARoADDXokULuXD48OEyG1y8eDErK0u2VEdzWrcXUFXuZb/lMwIIAjQAmGvbtq2cjPbf//53mXNpxcTEyIV+/fpVci+gqtzLfstnBBAEaAAwZ2Nj89hjjwkhCgsL//nPf5bYajKZvvzyS7k8cuTISu4FVJV72W/5jABCCGECrDVgwADZi1JSUmq6FsAilnTauLg4vV4vhPDy8rpw4YL5pkWLFsndo6KiqmQvwBK1rd/yGQEI0LAeARr3HQs77ZIlS2QzV1fXuXPnfvrpp2vWrOndu7dc6e3tHR8fX1V7AXdVC/stnxE84AjQsB4BGvcdyzvtggULyryT6aGHHvrpp5+qdi+gYrWz3/IZwYNMMd158A+g1cCBA3ft2iWESElJYdYh3Bc0ddqjR4+uXbt2//79165dc3R0bNKkyYgRI2bMmFHxJLXW7QVUoNb2Wz4jeGARoAEAAAANmIUDAAAA0IAADQAAAGhAgAYAAAA0IEADAAAAGhCgAQAAAA0I0AAAAIAGBG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IAADQAAAGhAgAYAAAA0IEADAAAAGhCgAQAAAA0I0ABQUnFx8fr16zt06ODi4uLr6/vTTz/VdEX3pdatWyuK0rp165ouxFL3XcEAagoBGgBKeuONN6ZOnXrixInc3Ny0tLRbt27VdEV1RGpqqnLHwYMHa7oclLR79255dj755JOargWo1XQ1XQAA1C5FRUVLly4VQri4uEyePDk8PLx58+Y1XRQAoBYhQAPA/4iLiysoKBBCzJw58+23367pcgAAtQ4BGgD+x+3bt+VC/fr1a7aSusfd3f2rr76Sy1zXB3D/IkADwP3txo0bO3fuTE1NffzxxwMCAmq6nIrY2dmNGDGipqsAgMriJkKgTomMjFQUZciQIUKI9PT0l19+OSwszMnJydPTs1u3bps2bVJb7tq1a8iQIX5+fvb29s2aNRszZsyFCxcqOPLBgwenTp3atGlTJycnLy+viIiI5557LjExsYJdcnNzV61a1adPn9DQUEdHR29v7/Dw8NGjR+/du7fM9t26dVOLNxqNH330Uffu3X19fZ2dndu3b//UU08lJCRY8Z4YjcZPP/00KioqODjYzs7O09MzPDz8hRdeKH20VatWKYrSrl07+eOCBQvkDVX79++/66tUpnjLKzR/rbFjxwohdu3aFRISMnbs2Dlz5pw/f142qKZuoPWEVlB8cHCwuuaLL75QLHD27NnSR7OiWyYlJb3wwgtt2rRxc3NzdXVt06bNK6+8kpqaavk/oQSDwbB27dq+ffv6+/s7ODiEhYVFRUX94x//MJlMZbbXerq9vb0VRYmMjCxz68GDB+X789e//tV8vdYO+eyzzyqKMmDAAPnjpEmT5GFLvJk//vjjuHHjOnbs6O7u7u3tHRERMXXq1IsXL1ryRgF1iglAHdK3b18hxODBg0+dOhUUFCSEcHNzc3BwUD/yzz77bHFx8axZs+SP3t7eNjZ//CGt1+v37t1b+pj5+fnjx48v8z8QW1vbRYsWlVnJ1q1b3d3dy/ufp2/fvgUFBSV2eeSRR2TxN27c6Nevn2zp6+urVmhnZ7d161ZNb0hcXFyrVq3KrMHOzm758uXmjf/yl7+U2fLf//73XV/I6uI1VWj+WmPGjPnPf/5jZ2entldPX3V0AytOqPx3tWrVqnTxQUFB6prNmzeXd1hzZ86cMT+Odd3yk08+cXR0LL2Ll5fX/v37yyy4YmfPnm3atGmZZXTq1CkpKalEeytOt5eXl3yHyyzgwIEDcvc1a9aYr9faIefMmVNmVQkJCbJBXl5e//79y3vD33zzTcvfNKAOIEADdYpMTh07dgwKCmrfvv3x48eLi4uNRuOWLVvc3Nzkb7s+ffoIIaKjo5OTk00mU15e3vPPPy83NW3atLi42PyARqNRHlMIodfr+/XrN3/+/FmzZnXu3Fn99Tlz5swSZVy4cEENdo0aNZo+ffqiRYvmzZvXv39/W1tbuf6ZZ54psZf8lT9o0KCoqCgHB4d169alp6fLCpcuXSp3dHd3v3btmoXvxrVr1/z8/OTLubi49O/f/4UXXnjyySebNWumFr9s2TK1/fXr10+ePPnFF1+oFZ48efLkyZO5ubl3fS3ritdaoflrDRw4sEGDBvIdHjdu3OLFi69evSobVHk3sO6EWhigExMTN5fjpZdekgevX79+Wlqauot13XLz5s2KositHh4ejz766LPPPtu3b18nJyf5Et7e3qULrkB8fLynp6c8YEBAwKhRo1555ZUJEya4urrKlX/6058KCwsreborE6At75BXr149efKkehn79ddfl53fYDDIBo8//rjc5OzsPH78+FdffXXevHnyVYQQiqLs3LnTwvcNqAMI0ECdoqaK0NDQ/Px8800rV65Uf0nPmjWrxI69evWSmy5fvmy+Xp2Gol27dqdPnzbftG3bNl9fX7l1z5495ptefvll9YWMRqP5puPHj7u4uAghgoODS9Qgfxnb29vrdLpjx46V2Prcc8/JY3722WcWvhtRUVFyl/DwcPN/V3FxsZoh9Hr9+fPnzfc6efKk3Ovtt9+28IWsLt66CtXUIoRYunRpUVFRiZer8m5g3Qm1MECXJz09vVGjRkIIW1vb3bt3m2+yoltev35dvYIeFRV148YNdVNycnKHDh3Ut8XyAN2jRw+5y6hRo/Ly8tT1aWlpXbt2lZvee+89db11p7syAVprh9y1a5dc//HHH5uvP3PmjFzfunVrGcRVf/vb3+SmIUOGlP9WAXUNARqoU9TkVHq0gDpA1sXFJTs7u8TWZcuWya3mSeXWrVvyl7e7u/uVK1dKv9z3338vL+l17tzZfL3MYY6Ojrdv3y6917hx4+RrZWZmmq9Xc+HUqVNL76U+DnD+/PkVvgf//ffK2jw8PMzTkmrBggXygNOmTTNfX5kAral4qytUX6t///5lFlO13cBk7QmtTIAuLCxU03yJgQ3Wdcu33npLHq1Hjx4lrq+bTKbc3Fz12rCFAfo///mPbN+xY8fSW5OSknQ6nRBi0KBBco3Vp7syAVrrp6m8AP3++++Xud5kMhUXF8vL8AEBAWVWCNRJ3EQI1E3qtTFVYGCgXAgPD1e/x1fJkbJCiPz8fHXlnj170tPThRCzZ882v+tL1bt3b5nVjh8/npWVpa5fuHDhrl279u7daz5CV6W+usFgKLP4GTNmlF4physIs2nmKiazoxBi3rx56lfq5ubOnSu/u9+6daslB7SQ5cVXvkI1cpWnSrqBqPQJtcKcOXP27dsnhJgwYcK8efPMN1nXLbds2SIXlixZog7kUDk5Oc2fP19Thf/4xz/kwosvvlh6a1BQ0KBBg/z8/GJjY+VZrv0dsgJFRUVyITk5ucQmRVHkNemrV69WokzgPkOABuqg+vXrl57DWL15qHHjxqV3UbeaUy9uqdcCS4uIiBBCFBcXqxduhRA9e/bs379/ly5dSjQuLCzcv3//N998U3H9oaGhFlZYgSNHjsgFORFBad7e3g8//LAQIi0tzbr5PcpkefGVr7B9+/YVVFJV3UBU+oRqtX79ejkYt0OHDh988EGJrVZ0y9u3b8uFoKAgdXBFCaNHj9ZUpHwUuaIogwYNKrNBTEzMtWvXLl68KPN67e+QFejYsaNcWLx48cyZM9UL2MADi3mggTpIva/Liq3mrly5Ihd69ux518Y3btwovfLy5cu//PJLXFxcfHx8bGzs0aNHc3NzKz6Ot7e3vA5XSdeuXZMLDRs2LK+NHGIrhLh69WoFzSynqfhKVujo6Fj6ErK5quoG5qw4oVodPHhQTg/i4+MTExNjb29fooEV3TI9Pd1oNAohQkJCymsZGBhob29v4RVZIYSc383Pz6/Mq/Kl1f4OWYFOnTo988wz7733XmFh4d///ve///3vTZo0eeSRRx5++OHIyMgmTZpU/iWA+wsBGkC5bt68aXnjnJwcddlkMm3cuHHJkiWlJ4gNCAhwcHCIi4sr7zgWxhEL63F2dpa3uJVJHc+QnZ1dJS+qqfhKVngvH5RYmROqSVJS0vDhww0Gg16v//rrr9UhJeas6JZ5eXnyR/X9LE1RlICAgPj4eAuPLKO55U+uqf0dsmKrVq3q3r37woULz507J4SIi4uLi4v75JNPhBCtWrWaPXv25MmTS4+NAeoqAjSAcqm/6bdv315mlDFn3mDmzJlr166Vyy1btoyIiGjTpk2zZs1CQ0MbNWo0d+7c8mZcrkKy+Nzc3NzcXGdn5zLbqI/PqCDTVJ9KVngvw8q9OaH5+fnDhg1LS0sTQqxevdp8shFzVnRLdczx77//XkFjTY9TcXR0zMvLy8zMtLB9NXXIMr/5qSYjRowYMWLEpUuXtm/fvm/fvkOHDsnB6GfOnJk6dWpMTMy2bdvI0HhAEKABlMvf318u2Nratm3b1sK99u/fL8NWo0aNvvjii06dOpVoYCrnCW1VSy0+ISGhvEdXqNdN1RkY7qXaX6F0z05odHT0iRMnhBDTpk2bNm1aec2s6JZeXl52dnYFBQWXLl0qr01qaqp6odoSvr6+8fHxSUlJRUVFcsKNEkwmU3FxsbgzWqaaTndsbKzlNVeJkJCQOXPmyAevnDhx4qOPPvr0009v3ry5Y8eOTZs2TZgw4R7XA9QIbiIEUC71prFjx46V12b79u3r1q1bv369mqK2bdsmF9asWVM6bAkhfvvtt6qutAzyNjIhxI4dO8pskJmZefToUSGEh4dHeQ+Tq1a1v0Lp3pzQJUuWyEfYPPLII6tXr66gpRXdUq/Xh4eHCyGSkpLUm/lK0HorpLzhr6io6McffyyzwfTp03U6nU6nS0pKEpU+3eUNzq7gTahCmzZtWrdu3YYNG0qsDw8PX7169caNG+WPhw8fvgfFALUBARpAuQYMGCDvQFqxYoV6C5S5xMTEESNGTJ8+PSYmRv3qVh2iWuZ406SkpP3791dbyf81bNgwubB8+fIyb3R75513ZKlRUVE18r1z7a9QugcndPv27a+++qoQIjg4+Ouvv9br9RU0tq5bjhgxQi6oTzc0ZzAY1ImiLfTYY4/JhcWLF5femp+f/+233wohmjZtKufas/p016tXTwhx/vx5eT3b3MWLF9UHZ1arDz/8cPr06ZMnT5YDoEtQB4IXFBTcg2KA2oAADaBc7u7uchLZmzdvPvbYYyVuIEtOTh48eLCc+tf8C/fWrVvLBXXmXdX58+f79Olz69Yt+WO1ThzbokWLwYMHCyHS09MjIyNLzF+7bNmyd955Rwih1+u1TgD84FQoVfcJPXfu3Lhx44qLi+3t7bdu3erj41Nxe+u6ZXR0tIeHhxBi3759I0eONL/n9fr165GRkerkHhZ67LHH5AxxP/744+TJk82vEBcUFEyZMiUlJUUIMXLkSLnS6tMt3/+MjIwlS5aYr09ISBgzZoycXaTKyZHoKnUau3nz5hUWFppvys/Pf+211+SyvCoPPAgYAw2gIm+88cbevXtPnjx59OjRtm3b9uvXr0WLFnZ2dufPn//222/lBaenn37afGrbQYMGvfjii3l5eW+88cbZs2d79+7t5uZ25cqVw4cPb9++3WQyhYWFyefhjRs3Lioq6qWXXqp4OjarrVu3rn379mlpaUeOHGnVqlX37t3btm2bmpp66NChs2fPyjZvvfVWixYtquPV60aFoppPqMlkioqKknE2KioqISGhvCmQGzZsqD5w24pu6eHhsW7dulGjRplMpq+//vrHH3/s2rVrs2bNzp8/f+DAgaysLFdX127dupU3vqI0W1vbzz77rHv37rdv396wYcPevXu7devWrFmzlJSUbdu2yWEb7dq1U8OlsPZ0Dx8+fPfu3UKIV1999cCBAwMHDnRwcPj555+/+uqrzMzMefPmrVq1Sn3QSSU5ODjIhfXr1zs6Otrb2z/++OOurq5PPvnku+++W1RUtGvXrkaNGg0dOtTf399oNCYmJn777bfyTsrQ0NDx48dXSRnAfeDeP/wQQPWRD2Dz8vIqvUn91njKlCmlt27evFlujYmJKbEpMzMzMjKyzP9A9Hr97NmzjUZjiV0+//zzMr+Fd3Z2Xr16dWpqqq+vr7oyOTlZ7lXxQ57l/f5CiD//+c+WvyG//fZbWFhYmcXb2dmtWLGi9C6VeZS3FcVbUeFdn4Zd5d3AuhNqyaO8LU9+JQq2oluaTKaPP/7Y0dGx9C6enp4//PCDfLKjhY/ylvbv31/eJfNHHnkkPj6+RHsrTrfJ7GHpJcyYMcNoNMpbGMt8lLfWDpmdne3u7m7+EgkJCXLT559/XuYDFKWHH344MTHR8vcNuN9xBRrAXdSvX3/Pnj3ffffdZ599dujQodTUVFdX16ZNm7Zr127u3LllPtBu7NixERERS5YsOX78eFxcnE6na9KkyZAhQ6ZNmyanFzh06NCyZcuSk5NDQkIq+K1ceU2bNj19+vTGjRu3bNly4sSJ9PR0R0fHhg0b9uvXb+bMmeoDjWtQ7a9Q1KYTqrKiWwohnnzyyd69e69Zs2bnzp2JiYlFRUVBQUFDhw6dM2dOYGCgvHRt/sfAXXXv3v3SpUtr16795ptvLl68mJub26RJk7CwsOHDh48dO7Z0e+tO96ZNm8aOHfu3v/3twoULv//+u6enZ6dOnWbMmNG/f38hxPPPP19cXCzvkqwkNze37du3L1iw4NSpU4qi+Pv7yxHYQoixY8cOHDhwzZo133//fXJy8tWrV11cXBo0aBAaGjp16tTSD40H6jbFdE/mkwJQy5lMpoyMjJSUlICAADlUtBbKycm5du2aXq9XH9h2H7kvir8vugGqxH3RIYFaiwANAAAAaMAsHAAAAIAGBG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IAADQAAAGhAgAYAAAA0IEADAAAAGhCgAQAAAA3+P4EucDvS1f4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1234440"/>
            <a:ext cx="5318760" cy="531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99389" y="1524000"/>
            <a:ext cx="4060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(log ratio) and A (</a:t>
            </a:r>
            <a:r>
              <a:rPr lang="en-US" dirty="0">
                <a:hlinkClick r:id="rId3" tooltip="Arithmetic mean"/>
              </a:rPr>
              <a:t>mean average</a:t>
            </a:r>
            <a:r>
              <a:rPr lang="en-US" dirty="0"/>
              <a:t>) scales</a:t>
            </a:r>
          </a:p>
        </p:txBody>
      </p:sp>
    </p:spTree>
    <p:extLst>
      <p:ext uri="{BB962C8B-B14F-4D97-AF65-F5344CB8AC3E}">
        <p14:creationId xmlns:p14="http://schemas.microsoft.com/office/powerpoint/2010/main" val="73488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Transcriptome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Transcriptome</a:t>
            </a:r>
            <a:r>
              <a:rPr lang="en-US" sz="2400" dirty="0" smtClean="0"/>
              <a:t>: </a:t>
            </a:r>
          </a:p>
          <a:p>
            <a:pPr lvl="1"/>
            <a:r>
              <a:rPr lang="en-US" sz="2000" dirty="0" smtClean="0"/>
              <a:t>Broadly speaking, all RNAs transcribed </a:t>
            </a:r>
            <a:r>
              <a:rPr lang="en-US" sz="2000" dirty="0"/>
              <a:t>whether from a single cell or a population of </a:t>
            </a:r>
            <a:r>
              <a:rPr lang="en-US" sz="2000" dirty="0" smtClean="0"/>
              <a:t>cells</a:t>
            </a:r>
          </a:p>
          <a:p>
            <a:pPr lvl="1"/>
            <a:r>
              <a:rPr lang="en-US" sz="2000" dirty="0" smtClean="0"/>
              <a:t>Narrowly speaking, the </a:t>
            </a:r>
            <a:r>
              <a:rPr lang="en-US" sz="2000" dirty="0"/>
              <a:t>total mRNA, with a focus on gene expression and what is being specifically coded for proteins</a:t>
            </a:r>
          </a:p>
        </p:txBody>
      </p:sp>
      <p:pic>
        <p:nvPicPr>
          <p:cNvPr id="2050" name="Picture 2" descr="https://www.thermofisher.com/content/dam/LifeTech/global/life-sciences/sequencing/images/2019/Fig1-Noncoding-R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199"/>
            <a:ext cx="4290088" cy="32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0" y="6582808"/>
            <a:ext cx="2796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Palazzo AF, Lee ES. Front Genet 6:2 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93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Venn diagram and upset plot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1" y="2281236"/>
            <a:ext cx="2918709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Image result for upset RNA-s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0"/>
            <a:ext cx="4724400" cy="28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000" y="45951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http://genomespot.blogspot.com/2017/09/upset-plots-as-replacement-to-venn.html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H</a:t>
            </a:r>
            <a:r>
              <a:rPr lang="en-US" sz="3600" b="1" dirty="0" err="1" smtClean="0"/>
              <a:t>eatmap</a:t>
            </a:r>
            <a:endParaRPr lang="en-US" sz="3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65725"/>
            <a:ext cx="2895600" cy="485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18027"/>
            <a:ext cx="2133600" cy="34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27" y="2247448"/>
            <a:ext cx="1429866" cy="424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9009" y="6581001"/>
            <a:ext cx="3865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(Koch et al. Am </a:t>
            </a:r>
            <a:r>
              <a:rPr lang="en-US" sz="1200" dirty="0"/>
              <a:t>J </a:t>
            </a:r>
            <a:r>
              <a:rPr lang="en-US" sz="1200" dirty="0" err="1"/>
              <a:t>Respir</a:t>
            </a:r>
            <a:r>
              <a:rPr lang="en-US" sz="1200" dirty="0"/>
              <a:t> Cell </a:t>
            </a:r>
            <a:r>
              <a:rPr lang="en-US" sz="1200" dirty="0" err="1"/>
              <a:t>Mol</a:t>
            </a:r>
            <a:r>
              <a:rPr lang="en-US" sz="1200" dirty="0"/>
              <a:t> </a:t>
            </a:r>
            <a:r>
              <a:rPr lang="en-US" sz="1200" dirty="0" err="1" smtClean="0"/>
              <a:t>Biol</a:t>
            </a:r>
            <a:r>
              <a:rPr lang="en-US" sz="1200" dirty="0"/>
              <a:t> </a:t>
            </a:r>
            <a:r>
              <a:rPr lang="en-US" sz="1200" dirty="0" smtClean="0"/>
              <a:t>2018(59)2:145–157)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1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Sankey</a:t>
            </a:r>
            <a:r>
              <a:rPr lang="en-US" sz="3600" b="1" dirty="0" smtClean="0"/>
              <a:t> diagram</a:t>
            </a:r>
            <a:endParaRPr lang="en-US" sz="3600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324600" cy="508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6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Functional annotation of DE genes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Gene set analysis</a:t>
            </a:r>
          </a:p>
          <a:p>
            <a:pPr lvl="1"/>
            <a:r>
              <a:rPr lang="en-US" sz="2000" dirty="0" smtClean="0"/>
              <a:t>Overrepresentation analysis (ORA)</a:t>
            </a:r>
          </a:p>
          <a:p>
            <a:pPr lvl="1"/>
            <a:r>
              <a:rPr lang="en-US" sz="2000" dirty="0" smtClean="0"/>
              <a:t>Gene set enrichment analysis (GSEA)</a:t>
            </a:r>
          </a:p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Pathway analysis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Overrepresentation analysis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Gene set enrichment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Pathway topology analysis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Differences in Pathways and Gene Set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biological pathway </a:t>
            </a:r>
            <a:r>
              <a:rPr lang="en-US" sz="2400" dirty="0" smtClean="0"/>
              <a:t>is </a:t>
            </a:r>
            <a:r>
              <a:rPr lang="en-US" sz="2400" dirty="0"/>
              <a:t>“a series of </a:t>
            </a:r>
            <a:r>
              <a:rPr lang="en-US" sz="2400" b="1" dirty="0"/>
              <a:t>interactions</a:t>
            </a:r>
            <a:r>
              <a:rPr lang="en-US" sz="2400" dirty="0"/>
              <a:t> among molecules in a cell that leads to a certain product or a change in a </a:t>
            </a:r>
            <a:r>
              <a:rPr lang="en-US" sz="2400" dirty="0" smtClean="0"/>
              <a:t>cell” (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en.wikipedia.org/wiki/Biological_pathway</a:t>
            </a:r>
            <a:r>
              <a:rPr lang="en-US" sz="2400" dirty="0" smtClean="0"/>
              <a:t>).</a:t>
            </a:r>
          </a:p>
          <a:p>
            <a:pPr lvl="1"/>
            <a:r>
              <a:rPr lang="en-US" sz="2000" dirty="0" smtClean="0"/>
              <a:t>Types: </a:t>
            </a:r>
          </a:p>
          <a:p>
            <a:pPr lvl="2"/>
            <a:r>
              <a:rPr lang="en-US" sz="1600" dirty="0" smtClean="0"/>
              <a:t>Signaling pathway</a:t>
            </a:r>
          </a:p>
          <a:p>
            <a:pPr lvl="2"/>
            <a:r>
              <a:rPr lang="en-US" sz="1600" dirty="0" smtClean="0"/>
              <a:t>metabolic pathway</a:t>
            </a:r>
          </a:p>
          <a:p>
            <a:pPr lvl="2"/>
            <a:r>
              <a:rPr lang="en-US" sz="1600" dirty="0" smtClean="0"/>
              <a:t>genetic pathway(gene regulatory network)</a:t>
            </a:r>
          </a:p>
          <a:p>
            <a:pPr lvl="1"/>
            <a:r>
              <a:rPr lang="en-US" sz="2000" dirty="0" smtClean="0"/>
              <a:t>Common pathway databases:  (for details, see </a:t>
            </a:r>
            <a:r>
              <a:rPr lang="en-US" sz="2000" dirty="0" err="1"/>
              <a:t>García</a:t>
            </a:r>
            <a:r>
              <a:rPr lang="en-US" sz="2000" dirty="0"/>
              <a:t>-Campos et al. </a:t>
            </a:r>
            <a:r>
              <a:rPr lang="en-US" sz="2000" b="1" dirty="0"/>
              <a:t>Frontiers in Physiology</a:t>
            </a:r>
            <a:r>
              <a:rPr lang="en-US" sz="2000" dirty="0"/>
              <a:t>, 2015(6):383 </a:t>
            </a:r>
            <a:r>
              <a:rPr lang="en-US" sz="2000" dirty="0" smtClean="0"/>
              <a:t>)</a:t>
            </a:r>
          </a:p>
          <a:p>
            <a:pPr lvl="2"/>
            <a:r>
              <a:rPr lang="en-US" sz="1600" dirty="0" smtClean="0"/>
              <a:t>KEGG (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www.genome.jp/kegg/pathway.html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Reactome</a:t>
            </a:r>
            <a:r>
              <a:rPr lang="en-US" sz="1600" dirty="0" smtClean="0"/>
              <a:t> (</a:t>
            </a:r>
            <a:r>
              <a:rPr lang="en-US" sz="1600" dirty="0">
                <a:hlinkClick r:id="rId4"/>
              </a:rPr>
              <a:t>https://reactome.org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WikiPathways</a:t>
            </a:r>
            <a:r>
              <a:rPr lang="en-US" sz="1600" dirty="0" smtClean="0"/>
              <a:t> (</a:t>
            </a:r>
            <a:r>
              <a:rPr lang="en-US" sz="1600" dirty="0">
                <a:hlinkClick r:id="rId5"/>
              </a:rPr>
              <a:t>https://www.wikipathways.org/index.php/WikiPathways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err="1" smtClean="0"/>
              <a:t>BioCyc</a:t>
            </a:r>
            <a:r>
              <a:rPr lang="en-US" sz="1600" dirty="0" smtClean="0"/>
              <a:t> (</a:t>
            </a:r>
            <a:r>
              <a:rPr lang="en-US" sz="1600" dirty="0">
                <a:hlinkClick r:id="rId6"/>
              </a:rPr>
              <a:t>https://biocyc.org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)</a:t>
            </a:r>
          </a:p>
          <a:p>
            <a:r>
              <a:rPr lang="en-US" sz="2400" dirty="0" smtClean="0"/>
              <a:t>Gene set: </a:t>
            </a:r>
            <a:r>
              <a:rPr lang="en-US" sz="2400" dirty="0"/>
              <a:t>a set of genes, </a:t>
            </a:r>
            <a:r>
              <a:rPr lang="en-US" sz="2400" dirty="0" err="1"/>
              <a:t>ie</a:t>
            </a:r>
            <a:r>
              <a:rPr lang="en-US" sz="2400" dirty="0"/>
              <a:t>. an </a:t>
            </a:r>
            <a:r>
              <a:rPr lang="en-US" sz="2400" b="1" dirty="0"/>
              <a:t>unordered </a:t>
            </a:r>
            <a:r>
              <a:rPr lang="en-US" sz="2400" dirty="0"/>
              <a:t>and</a:t>
            </a:r>
            <a:r>
              <a:rPr lang="en-US" sz="2400" b="1" dirty="0"/>
              <a:t> unstructured </a:t>
            </a:r>
            <a:r>
              <a:rPr lang="en-US" sz="2400" dirty="0"/>
              <a:t>collection of </a:t>
            </a:r>
            <a:r>
              <a:rPr lang="en-US" sz="2400" dirty="0" smtClean="0"/>
              <a:t>genes, with some defined relationship.</a:t>
            </a:r>
          </a:p>
          <a:p>
            <a:pPr lvl="1"/>
            <a:r>
              <a:rPr lang="en-US" sz="2000" dirty="0" smtClean="0"/>
              <a:t>GO terms-associated genes</a:t>
            </a:r>
          </a:p>
          <a:p>
            <a:pPr lvl="1"/>
            <a:r>
              <a:rPr lang="en-US" sz="2000" dirty="0" err="1" smtClean="0"/>
              <a:t>MSigDB</a:t>
            </a:r>
            <a:endParaRPr lang="en-US" sz="2000" dirty="0" smtClean="0"/>
          </a:p>
          <a:p>
            <a:pPr lvl="1"/>
            <a:r>
              <a:rPr lang="en-US" sz="2000" dirty="0" smtClean="0"/>
              <a:t>Genes on chromosome 1</a:t>
            </a:r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9420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Over-representation analysis (ORA)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143000"/>
            <a:ext cx="8229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ORA</a:t>
            </a:r>
            <a:r>
              <a:rPr lang="en-US" sz="2400" dirty="0"/>
              <a:t> is a widely used approach to determine whether known biological functions or processes are </a:t>
            </a:r>
            <a:r>
              <a:rPr lang="en-US" sz="2400" dirty="0" smtClean="0"/>
              <a:t>over-represented </a:t>
            </a:r>
            <a:r>
              <a:rPr lang="en-US" sz="2400" dirty="0"/>
              <a:t>in an experimentally-derived gene </a:t>
            </a:r>
            <a:r>
              <a:rPr lang="en-US" sz="2400" dirty="0" smtClean="0"/>
              <a:t>list. Procedures are as follows</a:t>
            </a:r>
            <a:r>
              <a:rPr lang="en-US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First, </a:t>
            </a:r>
            <a:r>
              <a:rPr lang="en-US" b="1" dirty="0" smtClean="0"/>
              <a:t>a arbitrary cutoff </a:t>
            </a:r>
            <a:r>
              <a:rPr lang="en-US" dirty="0" smtClean="0"/>
              <a:t>is set to define a list of DEGs: p-values, fold changes.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Then, </a:t>
            </a:r>
            <a:r>
              <a:rPr lang="en-US" b="1" dirty="0" smtClean="0">
                <a:solidFill>
                  <a:srgbClr val="00B0F0"/>
                </a:solidFill>
              </a:rPr>
              <a:t>a background list </a:t>
            </a:r>
            <a:r>
              <a:rPr lang="en-US" dirty="0" smtClean="0">
                <a:solidFill>
                  <a:srgbClr val="00B0F0"/>
                </a:solidFill>
              </a:rPr>
              <a:t>of genes (universal) is define. Usually, the background is a genes expressed under the conditions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Then, the DEG list is compared to a gene set to find the number of common genes, given the background list.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 </a:t>
            </a:r>
            <a:r>
              <a:rPr lang="en-US" i="1" dirty="0">
                <a:solidFill>
                  <a:srgbClr val="00B0F0"/>
                </a:solidFill>
              </a:rPr>
              <a:t>p</a:t>
            </a:r>
            <a:r>
              <a:rPr lang="en-US" dirty="0">
                <a:solidFill>
                  <a:srgbClr val="00B0F0"/>
                </a:solidFill>
              </a:rPr>
              <a:t>-value can be calculated by </a:t>
            </a:r>
            <a:r>
              <a:rPr lang="en-US" b="1" dirty="0" smtClean="0">
                <a:solidFill>
                  <a:srgbClr val="00B0F0"/>
                </a:solidFill>
              </a:rPr>
              <a:t>Fisher’s exact test</a:t>
            </a:r>
            <a:r>
              <a:rPr lang="en-US" dirty="0" smtClean="0">
                <a:solidFill>
                  <a:srgbClr val="00B0F0"/>
                </a:solidFill>
              </a:rPr>
              <a:t>, given the background. (See next slide for statistical explanation).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The p-values are adjusted </a:t>
            </a:r>
            <a:r>
              <a:rPr lang="en-US" dirty="0"/>
              <a:t>for </a:t>
            </a:r>
            <a:r>
              <a:rPr lang="en-US" u="sng" dirty="0" smtClean="0"/>
              <a:t>multiple testing.</a:t>
            </a:r>
          </a:p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C000"/>
                </a:solidFill>
              </a:rPr>
              <a:t>CAUTION:</a:t>
            </a:r>
            <a:r>
              <a:rPr lang="en-US" sz="2400" dirty="0" smtClean="0"/>
              <a:t> This </a:t>
            </a:r>
            <a:r>
              <a:rPr lang="en-US" sz="2400" dirty="0"/>
              <a:t>approach will </a:t>
            </a:r>
            <a:r>
              <a:rPr lang="en-US" sz="2400" dirty="0" smtClean="0"/>
              <a:t>work </a:t>
            </a:r>
            <a:r>
              <a:rPr lang="en-US" sz="2400" b="1" dirty="0" smtClean="0">
                <a:solidFill>
                  <a:srgbClr val="00B0F0"/>
                </a:solidFill>
              </a:rPr>
              <a:t>when the biological difference is large</a:t>
            </a:r>
            <a:r>
              <a:rPr lang="en-US" sz="2400" dirty="0" smtClean="0"/>
              <a:t>, </a:t>
            </a:r>
            <a:r>
              <a:rPr lang="en-US" sz="2400" dirty="0"/>
              <a:t>but it will not </a:t>
            </a:r>
            <a:r>
              <a:rPr lang="en-US" sz="2400" dirty="0" smtClean="0"/>
              <a:t>work when </a:t>
            </a:r>
            <a:r>
              <a:rPr lang="en-US" sz="2400" dirty="0"/>
              <a:t>the difference is small, but evidenced in coordinated way in a set of related </a:t>
            </a:r>
            <a:r>
              <a:rPr lang="en-US" sz="2400" dirty="0" smtClean="0"/>
              <a:t>genes. Gene </a:t>
            </a:r>
            <a:r>
              <a:rPr lang="en-US" sz="2400" dirty="0"/>
              <a:t>Set Enrichment Analysis (GSEA</a:t>
            </a:r>
            <a:r>
              <a:rPr lang="en-US" sz="2400" dirty="0" smtClean="0"/>
              <a:t>) (</a:t>
            </a:r>
            <a:r>
              <a:rPr lang="en-US" sz="2400" dirty="0"/>
              <a:t>Subramanian et al. </a:t>
            </a:r>
            <a:r>
              <a:rPr lang="en-US" sz="2400" dirty="0">
                <a:hlinkClick r:id="rId2"/>
              </a:rPr>
              <a:t>2005</a:t>
            </a:r>
            <a:r>
              <a:rPr lang="en-US" sz="2400" dirty="0"/>
              <a:t>) directly addresses this limitation.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" y="2329378"/>
            <a:ext cx="3962400" cy="233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Overrepresntation</a:t>
            </a:r>
            <a:r>
              <a:rPr lang="en-US" sz="3600" b="1" dirty="0" smtClean="0"/>
              <a:t> analysis (ORA)</a:t>
            </a:r>
            <a:endParaRPr lang="en-US" sz="3600" b="1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455937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7467599" y="1676401"/>
            <a:ext cx="1511375" cy="11430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598" y="2951381"/>
            <a:ext cx="1511375" cy="1087219"/>
          </a:xfrm>
          <a:prstGeom prst="ellipse">
            <a:avLst/>
          </a:prstGeom>
          <a:solidFill>
            <a:schemeClr val="accent5">
              <a:lumMod val="40000"/>
              <a:lumOff val="60000"/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9572" y="1926516"/>
            <a:ext cx="602428" cy="49529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Hoxa5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Hoxa11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Edn2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Enpp2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96004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6200" y="1926516"/>
            <a:ext cx="3810000" cy="2734085"/>
          </a:xfrm>
          <a:prstGeom prst="roundRect">
            <a:avLst/>
          </a:prstGeom>
          <a:solidFill>
            <a:schemeClr val="accent1">
              <a:alpha val="1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57184"/>
            <a:ext cx="7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64773" y="1535668"/>
            <a:ext cx="7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9893" y="1600200"/>
            <a:ext cx="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Background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1600200"/>
            <a:ext cx="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Gene set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614100"/>
            <a:ext cx="645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DEGs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2079" y="5671066"/>
                <a:ext cx="3432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𝐾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9" y="5671066"/>
                <a:ext cx="343258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82995" y="5509889"/>
                <a:ext cx="3432586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𝐸𝑛𝑟𝑖𝑐h𝑚𝑒𝑛𝑡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𝑓𝑜𝑙𝑑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98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65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995" y="5509889"/>
                <a:ext cx="3432586" cy="6127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109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Gene Set enrichment analysis (GSEA)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305800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Given a priori defined set of gene </a:t>
                </a:r>
                <a:r>
                  <a:rPr lang="en-US" sz="2400" i="1" dirty="0" smtClean="0"/>
                  <a:t>S and a ranked gene list 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: the </a:t>
                </a:r>
                <a:r>
                  <a:rPr lang="en-US" sz="2400" dirty="0"/>
                  <a:t>members of </a:t>
                </a:r>
                <a:r>
                  <a:rPr lang="en-US" sz="2400" i="1" dirty="0"/>
                  <a:t>S</a:t>
                </a:r>
                <a:r>
                  <a:rPr lang="en-US" sz="2400" dirty="0"/>
                  <a:t> are randomly distributed throughout </a:t>
                </a:r>
                <a:r>
                  <a:rPr lang="en-US" sz="2400" i="1" dirty="0" smtClean="0"/>
                  <a:t>L</a:t>
                </a:r>
                <a:r>
                  <a:rPr lang="en-US" sz="2400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/>
                  <a:t>the members of </a:t>
                </a:r>
                <a:r>
                  <a:rPr lang="en-US" sz="2400" i="1" dirty="0"/>
                  <a:t>S </a:t>
                </a:r>
                <a:r>
                  <a:rPr lang="en-US" sz="2400" dirty="0" smtClean="0"/>
                  <a:t>are not randomly distributed throughout L. Procedures are as follows: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1. All </a:t>
                </a:r>
                <a:r>
                  <a:rPr lang="en-US" sz="2000" dirty="0"/>
                  <a:t>expressed genes are ranked based on log2 (fold change) from high to low. 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2. Calculation </a:t>
                </a:r>
                <a:r>
                  <a:rPr lang="en-US" sz="2000" dirty="0"/>
                  <a:t>of an Enrichment </a:t>
                </a:r>
                <a:r>
                  <a:rPr lang="en-US" sz="2000" dirty="0" smtClean="0"/>
                  <a:t>Score, </a:t>
                </a:r>
                <a:r>
                  <a:rPr lang="en-US" sz="2000" dirty="0"/>
                  <a:t>the degree to which a set </a:t>
                </a:r>
                <a:r>
                  <a:rPr lang="en-US" sz="2000" i="1" dirty="0"/>
                  <a:t>S</a:t>
                </a:r>
                <a:r>
                  <a:rPr lang="en-US" sz="2000" dirty="0"/>
                  <a:t> is over-represented at the top or bottom of the ranked list </a:t>
                </a:r>
                <a:r>
                  <a:rPr lang="en-US" sz="2000" i="1" dirty="0" smtClean="0"/>
                  <a:t>L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3. Estimation </a:t>
                </a:r>
                <a:r>
                  <a:rPr lang="en-US" sz="2000" dirty="0"/>
                  <a:t>of Significance Level of </a:t>
                </a:r>
                <a:r>
                  <a:rPr lang="en-US" sz="2000" i="1" dirty="0" smtClean="0"/>
                  <a:t>ES by using permutation test</a:t>
                </a:r>
              </a:p>
              <a:p>
                <a:pPr marL="457200" lvl="1" indent="0">
                  <a:buNone/>
                </a:pPr>
                <a:r>
                  <a:rPr lang="en-US" sz="2000" dirty="0" smtClean="0"/>
                  <a:t>4. Adjusting p-values for </a:t>
                </a:r>
                <a:r>
                  <a:rPr lang="en-US" sz="2000" dirty="0"/>
                  <a:t>Multiple </a:t>
                </a:r>
                <a:r>
                  <a:rPr lang="en-US" sz="2000" dirty="0" smtClean="0"/>
                  <a:t>Testing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305800" cy="4525963"/>
              </a:xfrm>
              <a:blipFill rotWithShape="1">
                <a:blip r:embed="rId2"/>
                <a:stretch>
                  <a:fillRect l="-1028" t="-1078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544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age2.slideserve.com/4930624/slide16-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16"/>
            <a:ext cx="8686800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27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Set enrichment analysis (GSEA)</a:t>
            </a:r>
            <a:endParaRPr lang="en-US" dirty="0"/>
          </a:p>
        </p:txBody>
      </p:sp>
      <p:pic>
        <p:nvPicPr>
          <p:cNvPr id="2052" name="Picture 4" descr="Image result for gene set enrichment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21340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5502" y="472986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GSEA: </a:t>
            </a:r>
            <a:r>
              <a:rPr lang="en-US" dirty="0" err="1" smtClean="0"/>
              <a:t>subramanian</a:t>
            </a:r>
            <a:r>
              <a:rPr lang="en-US" dirty="0" smtClean="0"/>
              <a:t> et </a:t>
            </a:r>
            <a:r>
              <a:rPr lang="en-US" dirty="0"/>
              <a:t>al. </a:t>
            </a:r>
            <a:r>
              <a:rPr lang="en-US" dirty="0" smtClean="0"/>
              <a:t>2005(102) 43:15545–15550.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://software.broadinstitute.org/gsea/index.jsp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GAGE: </a:t>
            </a:r>
            <a:r>
              <a:rPr lang="en-US" dirty="0" err="1" smtClean="0"/>
              <a:t>Luo</a:t>
            </a:r>
            <a:r>
              <a:rPr lang="en-US" dirty="0" smtClean="0"/>
              <a:t> et al. BMC </a:t>
            </a:r>
            <a:r>
              <a:rPr lang="en-US" dirty="0"/>
              <a:t>Bioinformatics 2009, </a:t>
            </a:r>
            <a:r>
              <a:rPr lang="en-US" dirty="0" smtClean="0"/>
              <a:t>10:161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GAGE + </a:t>
            </a:r>
            <a:r>
              <a:rPr lang="en-US" dirty="0" err="1" smtClean="0"/>
              <a:t>Pathview</a:t>
            </a:r>
            <a:r>
              <a:rPr lang="en-US" dirty="0" smtClean="0"/>
              <a:t> Tutorials: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</a:t>
            </a:r>
            <a:r>
              <a:rPr lang="en-US" sz="1200" dirty="0" smtClean="0">
                <a:hlinkClick r:id="rId4"/>
              </a:rPr>
              <a:t>figshare.com/articles/Tutorial_RNA_seq_differential_expression_amp_pathway_analysis_with_Sailfish_DESeq2_GAGE_and_Pathview/1619655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/>
              <a:t>Comparison of different methods: </a:t>
            </a:r>
            <a:r>
              <a:rPr lang="en-US" sz="1200" dirty="0" err="1" smtClean="0"/>
              <a:t>Mathur</a:t>
            </a:r>
            <a:r>
              <a:rPr lang="en-US" sz="1200" dirty="0" smtClean="0"/>
              <a:t> </a:t>
            </a:r>
            <a:r>
              <a:rPr lang="en-US" sz="1200" dirty="0"/>
              <a:t>et al. </a:t>
            </a:r>
            <a:r>
              <a:rPr lang="en-US" sz="1200" dirty="0" err="1"/>
              <a:t>BioData</a:t>
            </a:r>
            <a:r>
              <a:rPr lang="en-US" sz="1200" dirty="0"/>
              <a:t> Mining (2018) </a:t>
            </a:r>
            <a:r>
              <a:rPr lang="en-US" sz="1200" dirty="0" smtClean="0"/>
              <a:t>11:8; Hung et al. </a:t>
            </a:r>
            <a:r>
              <a:rPr lang="en-US" sz="1200" dirty="0" smtClean="0">
                <a:hlinkClick r:id="rId5"/>
              </a:rPr>
              <a:t>Brief </a:t>
            </a:r>
            <a:r>
              <a:rPr lang="en-US" sz="1200" dirty="0" err="1">
                <a:hlinkClick r:id="rId5"/>
              </a:rPr>
              <a:t>Bioinform</a:t>
            </a:r>
            <a:r>
              <a:rPr lang="en-US" sz="1200" dirty="0"/>
              <a:t>. 2012 May; 13(3): </a:t>
            </a:r>
            <a:r>
              <a:rPr lang="en-US" sz="1200" dirty="0" smtClean="0"/>
              <a:t>281–291</a:t>
            </a:r>
            <a:r>
              <a:rPr lang="en-US" sz="1200" dirty="0"/>
              <a:t>; </a:t>
            </a:r>
            <a:r>
              <a:rPr lang="en-US" sz="1200" dirty="0" err="1" smtClean="0"/>
              <a:t>Maciejewski</a:t>
            </a:r>
            <a:r>
              <a:rPr lang="en-US" sz="1200" dirty="0" smtClean="0"/>
              <a:t>. </a:t>
            </a:r>
            <a:r>
              <a:rPr lang="nl-NL" sz="1200" dirty="0" smtClean="0"/>
              <a:t>BRIEFINGS </a:t>
            </a:r>
            <a:r>
              <a:rPr lang="nl-NL" sz="1200" dirty="0"/>
              <a:t>IN BIOINFORMATICS. VOL 15. NO 4. 504 </a:t>
            </a:r>
            <a:r>
              <a:rPr lang="nl-NL" sz="1200" dirty="0" smtClean="0"/>
              <a:t>-518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99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RNA contents in a typical Eukaryotic cells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90" y="1376651"/>
            <a:ext cx="6524934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6629400"/>
            <a:ext cx="2796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Palazzo AF, Lee ES. Front Genet 6:2 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3883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annotation of DE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Gene set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Overrepresentation analysis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set enrichment analysis</a:t>
            </a:r>
          </a:p>
          <a:p>
            <a:r>
              <a:rPr lang="en-US" sz="2400" b="1" dirty="0" smtClean="0"/>
              <a:t>Pathway analysis</a:t>
            </a:r>
          </a:p>
          <a:p>
            <a:pPr lvl="1"/>
            <a:r>
              <a:rPr lang="en-US" sz="2000" dirty="0"/>
              <a:t>Overrepresentation analysis</a:t>
            </a:r>
          </a:p>
          <a:p>
            <a:pPr lvl="1"/>
            <a:r>
              <a:rPr lang="en-US" sz="2000" dirty="0"/>
              <a:t>Gene set enrichment analysis</a:t>
            </a:r>
          </a:p>
          <a:p>
            <a:pPr lvl="1"/>
            <a:r>
              <a:rPr lang="en-US" sz="2000" dirty="0" smtClean="0"/>
              <a:t>Pathway topology analysis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6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Pathway analysis</a:t>
            </a:r>
            <a:endParaRPr lang="en-US" sz="36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534400" cy="421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546" y="5307105"/>
            <a:ext cx="74792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Further reading: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 smtClean="0"/>
              <a:t>Khatri</a:t>
            </a:r>
            <a:r>
              <a:rPr lang="en-US" sz="1400" dirty="0" smtClean="0"/>
              <a:t> et al. </a:t>
            </a:r>
            <a:r>
              <a:rPr lang="en-US" sz="1400" b="1" dirty="0" err="1"/>
              <a:t>PLoS</a:t>
            </a:r>
            <a:r>
              <a:rPr lang="en-US" sz="1400" b="1" dirty="0"/>
              <a:t> Computational </a:t>
            </a:r>
            <a:r>
              <a:rPr lang="en-US" sz="1400" b="1" dirty="0" smtClean="0"/>
              <a:t>Biology</a:t>
            </a:r>
            <a:r>
              <a:rPr lang="en-US" sz="1400" dirty="0" smtClean="0"/>
              <a:t>, 2012(8 )2:e1002375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García</a:t>
            </a:r>
            <a:r>
              <a:rPr lang="en-US" sz="1400" dirty="0"/>
              <a:t>-Campos et al. </a:t>
            </a:r>
            <a:r>
              <a:rPr lang="en-US" sz="1400" b="1" dirty="0" smtClean="0"/>
              <a:t>Frontiers </a:t>
            </a:r>
            <a:r>
              <a:rPr lang="en-US" sz="1400" b="1" dirty="0"/>
              <a:t>in </a:t>
            </a:r>
            <a:r>
              <a:rPr lang="en-US" sz="1400" b="1" dirty="0" smtClean="0"/>
              <a:t>Physiology</a:t>
            </a:r>
            <a:r>
              <a:rPr lang="en-US" sz="1400" dirty="0" smtClean="0"/>
              <a:t>, 2015(6):383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 smtClean="0"/>
              <a:t>Reimand</a:t>
            </a:r>
            <a:r>
              <a:rPr lang="en-US" sz="1400" dirty="0" smtClean="0"/>
              <a:t> et al. Nat </a:t>
            </a:r>
            <a:r>
              <a:rPr lang="en-US" sz="1400" dirty="0" err="1"/>
              <a:t>Protoc</a:t>
            </a:r>
            <a:r>
              <a:rPr lang="en-US" sz="1400" dirty="0"/>
              <a:t>. 2019 Feb; 14(2): 482–517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minepath.org: </a:t>
            </a:r>
            <a:r>
              <a:rPr lang="en-US" sz="1400" dirty="0" err="1" smtClean="0"/>
              <a:t>Koumakis</a:t>
            </a:r>
            <a:r>
              <a:rPr lang="en-US" sz="1400" dirty="0" smtClean="0"/>
              <a:t> et al. </a:t>
            </a:r>
            <a:r>
              <a:rPr lang="en-US" sz="1400" dirty="0"/>
              <a:t>Nucleic Acids Res. 2017 Jul 3; 45(Web Server issue): W116–W121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121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Different representations of pathways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2362200" cy="2281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52599"/>
            <a:ext cx="4458186" cy="243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1600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4" y="4419600"/>
            <a:ext cx="4299856" cy="230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8600" y="6453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García</a:t>
            </a:r>
            <a:r>
              <a:rPr lang="en-US" sz="1200" dirty="0" smtClean="0"/>
              <a:t>-Campos </a:t>
            </a:r>
            <a:r>
              <a:rPr lang="en-US" sz="1200" dirty="0"/>
              <a:t>et al. </a:t>
            </a:r>
            <a:r>
              <a:rPr lang="en-US" sz="1200" b="1" dirty="0"/>
              <a:t>Frontiers in Physiology</a:t>
            </a:r>
            <a:r>
              <a:rPr lang="en-US" sz="1200" dirty="0"/>
              <a:t>, 2015(6):</a:t>
            </a:r>
            <a:r>
              <a:rPr lang="en-US" sz="1200" dirty="0" smtClean="0"/>
              <a:t>383)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9679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Different pathway analyses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6386"/>
            <a:ext cx="1905000" cy="440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72661"/>
            <a:ext cx="1904419" cy="327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5" y="1803141"/>
            <a:ext cx="2020892" cy="35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772661"/>
            <a:ext cx="1743244" cy="378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7800" y="6252428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García</a:t>
            </a:r>
            <a:r>
              <a:rPr lang="en-US" sz="1200" dirty="0"/>
              <a:t>-Campos et al. </a:t>
            </a:r>
            <a:r>
              <a:rPr lang="en-US" sz="1200" b="1" dirty="0"/>
              <a:t>Frontiers in Physiology</a:t>
            </a:r>
            <a:r>
              <a:rPr lang="en-US" sz="1200" dirty="0"/>
              <a:t>, 2015(6):383 </a:t>
            </a:r>
          </a:p>
        </p:txBody>
      </p:sp>
    </p:spTree>
    <p:extLst>
      <p:ext uri="{BB962C8B-B14F-4D97-AF65-F5344CB8AC3E}">
        <p14:creationId xmlns:p14="http://schemas.microsoft.com/office/powerpoint/2010/main" val="21624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Pathway </a:t>
            </a:r>
            <a:r>
              <a:rPr lang="en-US" sz="2400" dirty="0" err="1" smtClean="0"/>
              <a:t>anslysis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b="1" dirty="0"/>
              <a:t>when you care about how genes are known to interact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B0F0"/>
                </a:solidFill>
              </a:rPr>
              <a:t>when you want to take full advantage of the sizes and directions of measured expression changes</a:t>
            </a:r>
            <a:endParaRPr lang="en-US" sz="2000" dirty="0">
              <a:solidFill>
                <a:srgbClr val="00B0F0"/>
              </a:solidFill>
            </a:endParaRPr>
          </a:p>
          <a:p>
            <a:pPr lvl="1"/>
            <a:r>
              <a:rPr lang="en-US" sz="2000" b="1" dirty="0"/>
              <a:t>when you want to account for the type and direction of interactions on a pathway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B0F0"/>
                </a:solidFill>
              </a:rPr>
              <a:t>when you want to predict or explain downstream or pathway-level effects</a:t>
            </a:r>
            <a:endParaRPr lang="en-US" sz="2000" dirty="0">
              <a:solidFill>
                <a:srgbClr val="00B0F0"/>
              </a:solidFill>
            </a:endParaRPr>
          </a:p>
          <a:p>
            <a:pPr lvl="1"/>
            <a:r>
              <a:rPr lang="en-US" sz="2000" b="1" dirty="0"/>
              <a:t>when you want your results to be based on the most recent knowledge</a:t>
            </a:r>
            <a:endParaRPr lang="en-US" sz="2000" dirty="0"/>
          </a:p>
          <a:p>
            <a:pPr marL="514350" indent="-457200"/>
            <a:r>
              <a:rPr lang="en-US" sz="2400" dirty="0" smtClean="0"/>
              <a:t>Gene set analysis</a:t>
            </a:r>
          </a:p>
          <a:p>
            <a:pPr marL="914400" lvl="1" indent="-457200"/>
            <a:r>
              <a:rPr lang="en-US" sz="2000" b="1" dirty="0" smtClean="0"/>
              <a:t>when </a:t>
            </a:r>
            <a:r>
              <a:rPr lang="en-US" sz="2000" b="1" dirty="0"/>
              <a:t>you are looking for “quick and dirty” answers</a:t>
            </a:r>
            <a:endParaRPr lang="en-US" sz="2000" dirty="0"/>
          </a:p>
          <a:p>
            <a:pPr marL="914400" lvl="1" indent="-457200"/>
            <a:r>
              <a:rPr lang="en-US" sz="2000" b="1" dirty="0">
                <a:solidFill>
                  <a:srgbClr val="00B0F0"/>
                </a:solidFill>
              </a:rPr>
              <a:t>when you have arbitrarily defined gene </a:t>
            </a:r>
            <a:r>
              <a:rPr lang="en-US" sz="2000" b="1" dirty="0" smtClean="0">
                <a:solidFill>
                  <a:srgbClr val="00B0F0"/>
                </a:solidFill>
              </a:rPr>
              <a:t>sets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Pathway Analysis </a:t>
            </a:r>
            <a:r>
              <a:rPr lang="en-US" sz="3600" b="1" dirty="0" err="1"/>
              <a:t>vs</a:t>
            </a:r>
            <a:r>
              <a:rPr lang="en-US" sz="3600" b="1" dirty="0"/>
              <a:t> Gene Set Analysis: </a:t>
            </a:r>
            <a:r>
              <a:rPr lang="en-US" sz="3600" b="1" dirty="0" smtClean="0"/>
              <a:t>When </a:t>
            </a:r>
            <a:r>
              <a:rPr lang="en-US" sz="3600" b="1" dirty="0"/>
              <a:t>Should I Use Each?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895600" y="6403776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2"/>
              </a:rPr>
              <a:t>(https</a:t>
            </a:r>
            <a:r>
              <a:rPr lang="en-US" sz="1400" dirty="0">
                <a:hlinkClick r:id="rId2"/>
              </a:rPr>
              <a:t>://advaitabio.com/ipathwayguide/pathway-analysis-vs-gene-set-analysis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89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3429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Overview of RNA-</a:t>
            </a:r>
            <a:r>
              <a:rPr lang="en-US" sz="2400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Experimental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design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Data generation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preparation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Library preparation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/>
              <a:t>Data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Sample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 level analysis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000" dirty="0" smtClean="0"/>
              <a:t>Advanced analysis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10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Analysis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23636"/>
            <a:ext cx="8894518" cy="153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52400" y="3733800"/>
            <a:ext cx="1828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IGV</a:t>
            </a:r>
          </a:p>
          <a:p>
            <a:pPr algn="ctr"/>
            <a:r>
              <a:rPr lang="en-US" sz="1200" b="1" dirty="0" smtClean="0"/>
              <a:t>UCSC genome Browser</a:t>
            </a:r>
            <a:endParaRPr lang="en-US" sz="1200" b="1" dirty="0"/>
          </a:p>
        </p:txBody>
      </p:sp>
      <p:sp>
        <p:nvSpPr>
          <p:cNvPr id="5" name="Rectangle 4"/>
          <p:cNvSpPr/>
          <p:nvPr/>
        </p:nvSpPr>
        <p:spPr>
          <a:xfrm>
            <a:off x="6019800" y="6490900"/>
            <a:ext cx="28848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Conesa et al. Genome Biology (2016) 17:13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4957465"/>
            <a:ext cx="8818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readings about data integration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academic.oup.com/bfg/article/17/2/104/4944665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https://www.sciencedirect.com/science/article/pii/B9780444626509000166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Co-expression network analysis</a:t>
            </a:r>
            <a:endParaRPr 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5036"/>
            <a:ext cx="5543701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43400" y="52941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Further reading: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/>
              <a:t>van </a:t>
            </a:r>
            <a:r>
              <a:rPr lang="en-US" sz="1200" dirty="0" smtClean="0"/>
              <a:t>Dam et al. </a:t>
            </a:r>
            <a:r>
              <a:rPr lang="en-US" sz="1200" dirty="0"/>
              <a:t>Briefings in Bioinformatics, 2018 </a:t>
            </a:r>
            <a:r>
              <a:rPr lang="en-US" sz="1200" dirty="0" smtClean="0"/>
              <a:t>(19)4: 575–592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/>
              <a:t>Gaiteri</a:t>
            </a:r>
            <a:r>
              <a:rPr lang="en-US" sz="1200" dirty="0"/>
              <a:t> et al. Genes, Brain and Behavior. 2014. </a:t>
            </a:r>
            <a:r>
              <a:rPr lang="en-US" sz="1200" b="1" dirty="0"/>
              <a:t>13: </a:t>
            </a:r>
            <a:r>
              <a:rPr lang="en-US" sz="1200" dirty="0"/>
              <a:t>13–24 </a:t>
            </a:r>
            <a:endParaRPr lang="en-US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err="1" smtClean="0"/>
              <a:t>Usadel</a:t>
            </a:r>
            <a:r>
              <a:rPr lang="en-US" sz="1200" dirty="0" smtClean="0"/>
              <a:t> et al. </a:t>
            </a:r>
            <a:r>
              <a:rPr lang="en-US" sz="1200" dirty="0"/>
              <a:t>Plant, Cell and Environment(2009)32, 1633–1651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10200" y="1366245"/>
            <a:ext cx="3708473" cy="3615100"/>
            <a:chOff x="7867499" y="2012576"/>
            <a:chExt cx="3708473" cy="36151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2105949"/>
              <a:ext cx="3270172" cy="3232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67499" y="5319899"/>
              <a:ext cx="3690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Factors contributing to observed co-</a:t>
              </a:r>
              <a:r>
                <a:rPr lang="en-US" sz="1400" b="1" dirty="0" err="1" smtClean="0"/>
                <a:t>expr</a:t>
              </a:r>
              <a:r>
                <a:rPr lang="en-US" sz="1400" b="1" dirty="0" smtClean="0"/>
                <a:t>.</a:t>
              </a:r>
              <a:endParaRPr lang="en-US" sz="1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51772" y="2012576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127495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3499" y="5171050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Useful tools: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WGCNA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 smtClean="0"/>
              <a:t>coseq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5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/>
              <a:t>Beyond DEG and co-expression analyses:</a:t>
            </a:r>
            <a:br>
              <a:rPr lang="en-US" sz="2800" b="1" dirty="0" smtClean="0"/>
            </a:br>
            <a:r>
              <a:rPr lang="en-US" sz="2800" b="1" dirty="0" smtClean="0"/>
              <a:t>Types of gene </a:t>
            </a:r>
            <a:r>
              <a:rPr lang="en-US" sz="2800" b="1" dirty="0"/>
              <a:t>expression </a:t>
            </a:r>
            <a:r>
              <a:rPr lang="en-US" sz="2800" b="1" dirty="0" smtClean="0"/>
              <a:t>patterns changes between conditions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78816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1800" y="6280666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Gaiteri</a:t>
            </a:r>
            <a:r>
              <a:rPr lang="en-US" dirty="0"/>
              <a:t> et al. Genes, Brain and Behavior. 2014. </a:t>
            </a:r>
            <a:r>
              <a:rPr lang="en-US" b="1" dirty="0"/>
              <a:t>13: </a:t>
            </a:r>
            <a:r>
              <a:rPr lang="en-US" dirty="0"/>
              <a:t>13–24 </a:t>
            </a:r>
          </a:p>
        </p:txBody>
      </p:sp>
    </p:spTree>
    <p:extLst>
      <p:ext uri="{BB962C8B-B14F-4D97-AF65-F5344CB8AC3E}">
        <p14:creationId xmlns:p14="http://schemas.microsoft.com/office/powerpoint/2010/main" val="28552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Future direction of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: long read sequencing technologies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0"/>
            <a:ext cx="4953000" cy="212791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PacBio</a:t>
            </a:r>
            <a:r>
              <a:rPr lang="en-US" sz="2400" dirty="0" smtClean="0"/>
              <a:t> </a:t>
            </a:r>
            <a:r>
              <a:rPr lang="en-US" sz="2400" dirty="0" err="1" smtClean="0"/>
              <a:t>Iso-seq</a:t>
            </a:r>
            <a:endParaRPr lang="en-US" sz="2400" dirty="0" smtClean="0"/>
          </a:p>
          <a:p>
            <a:r>
              <a:rPr lang="en-US" sz="2400" dirty="0" smtClean="0"/>
              <a:t>Oxford </a:t>
            </a:r>
            <a:r>
              <a:rPr lang="en-US" sz="2400" dirty="0" err="1" smtClean="0"/>
              <a:t>NanoPore</a:t>
            </a:r>
            <a:r>
              <a:rPr lang="en-US" sz="2400" dirty="0" smtClean="0"/>
              <a:t> technologies: direct RNA sequencing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812137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9800" y="6488654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Zhao et al. </a:t>
            </a:r>
            <a:r>
              <a:rPr lang="en-US" sz="1200" b="1" dirty="0"/>
              <a:t>Front. Genet., 21 March 2019</a:t>
            </a:r>
          </a:p>
        </p:txBody>
      </p:sp>
    </p:spTree>
    <p:extLst>
      <p:ext uri="{BB962C8B-B14F-4D97-AF65-F5344CB8AC3E}">
        <p14:creationId xmlns:p14="http://schemas.microsoft.com/office/powerpoint/2010/main" val="6160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What is RNA-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(RNA-sequencing) is a technique that can examine the </a:t>
            </a:r>
            <a:r>
              <a:rPr lang="en-US" sz="2400" b="1" dirty="0"/>
              <a:t>quantity and sequences of RNA </a:t>
            </a:r>
            <a:r>
              <a:rPr lang="en-US" sz="2400" dirty="0"/>
              <a:t>in a sample using </a:t>
            </a:r>
            <a:r>
              <a:rPr lang="en-US" sz="2400" dirty="0">
                <a:solidFill>
                  <a:srgbClr val="00B0F0"/>
                </a:solidFill>
              </a:rPr>
              <a:t>next generation sequencing (NGS)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It </a:t>
            </a:r>
            <a:r>
              <a:rPr lang="en-US" sz="2400" dirty="0"/>
              <a:t>analyzes the </a:t>
            </a:r>
            <a:r>
              <a:rPr lang="en-US" sz="2400" dirty="0" smtClean="0"/>
              <a:t>gene </a:t>
            </a:r>
            <a:r>
              <a:rPr lang="en-US" sz="2400" dirty="0"/>
              <a:t>expression patterns encoded within </a:t>
            </a:r>
            <a:r>
              <a:rPr lang="en-US" sz="2400" dirty="0" smtClean="0"/>
              <a:t>a </a:t>
            </a:r>
            <a:r>
              <a:rPr lang="en-US" sz="2400" dirty="0" err="1" smtClean="0"/>
              <a:t>transcriptome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754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3673</Words>
  <Application>Microsoft Office PowerPoint</Application>
  <PresentationFormat>On-screen Show (4:3)</PresentationFormat>
  <Paragraphs>642</Paragraphs>
  <Slides>89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RNA-seq data analysis (I)</vt:lpstr>
      <vt:lpstr>Treating Bioinformatics as a Data Science</vt:lpstr>
      <vt:lpstr>Avoid Garbage In, Garbage Out</vt:lpstr>
      <vt:lpstr>Bioinformatician should NOT JUST be a data scientist!!!</vt:lpstr>
      <vt:lpstr>Bioinformatician’s role at stages of RNA-seq experiments</vt:lpstr>
      <vt:lpstr>Outline</vt:lpstr>
      <vt:lpstr>Transcriptome</vt:lpstr>
      <vt:lpstr>RNA contents in a typical Eukaryotic cells</vt:lpstr>
      <vt:lpstr>What is RNA-seq?</vt:lpstr>
      <vt:lpstr>RNA-seq and its applications</vt:lpstr>
      <vt:lpstr>PowerPoint Presentation</vt:lpstr>
      <vt:lpstr>Outline</vt:lpstr>
      <vt:lpstr>Experimental design is critical</vt:lpstr>
      <vt:lpstr>Three critical principles in experimental design</vt:lpstr>
      <vt:lpstr>Vocabulary-Biological and technical replicates</vt:lpstr>
      <vt:lpstr>Vocabulary-Statistical power</vt:lpstr>
      <vt:lpstr>Vocabulary-Confounding factors</vt:lpstr>
      <vt:lpstr>PowerPoint Presentation</vt:lpstr>
      <vt:lpstr>Biological and technical variance</vt:lpstr>
      <vt:lpstr>Sources and size of variability in RNA-seq</vt:lpstr>
      <vt:lpstr>Strategies to minimize variation between samples and to control confounding variables</vt:lpstr>
      <vt:lpstr>Number of Replicates and Sequencing reads</vt:lpstr>
      <vt:lpstr>Sequencing depth vs. replicates</vt:lpstr>
      <vt:lpstr>Sequencing options to consider</vt:lpstr>
      <vt:lpstr>Outline</vt:lpstr>
      <vt:lpstr>RNA quantity and quality (RIN) determines choice of library preparation protocols</vt:lpstr>
      <vt:lpstr>Choices of mRNA enrichment methods</vt:lpstr>
      <vt:lpstr>Stranded vs. unstranded RNA-seq </vt:lpstr>
      <vt:lpstr>Trends of read length, depth, and sample size of RNA-seq experiments</vt:lpstr>
      <vt:lpstr>PowerPoint Presentation</vt:lpstr>
      <vt:lpstr>General biases</vt:lpstr>
      <vt:lpstr>Outline</vt:lpstr>
      <vt:lpstr>Best practices on RNA-seq data analysis</vt:lpstr>
      <vt:lpstr>Pre-analysis</vt:lpstr>
      <vt:lpstr>Quality control of RNA-seq data</vt:lpstr>
      <vt:lpstr>QoRTs analysis pipeline</vt:lpstr>
      <vt:lpstr>Sequencing data quality improvement (optional)</vt:lpstr>
      <vt:lpstr>Core Analysis</vt:lpstr>
      <vt:lpstr>Alignment and Quantification</vt:lpstr>
      <vt:lpstr>Case I: No reference genome No reference transcriptome</vt:lpstr>
      <vt:lpstr>Case II: reference genome but not well annotated</vt:lpstr>
      <vt:lpstr>Case III: reference genome well enough annotated</vt:lpstr>
      <vt:lpstr>Case III: reference genome well enough annotated</vt:lpstr>
      <vt:lpstr>Expression quantification at different levels</vt:lpstr>
      <vt:lpstr>Salmon versus HTseq counting</vt:lpstr>
      <vt:lpstr>Recommendations on quantitation</vt:lpstr>
      <vt:lpstr>Preprocessing of quantitation data</vt:lpstr>
      <vt:lpstr>Preprocessing: Filtering</vt:lpstr>
      <vt:lpstr>Preprocessing: Normalization</vt:lpstr>
      <vt:lpstr>DESeq and TMM normalization methods are the best for Case I</vt:lpstr>
      <vt:lpstr>Read count normalization within samples</vt:lpstr>
      <vt:lpstr>Outline</vt:lpstr>
      <vt:lpstr>RNA-seq data analysis at FOUR levels</vt:lpstr>
      <vt:lpstr>Sample level analysis</vt:lpstr>
      <vt:lpstr>Principal component analysis (PCA)</vt:lpstr>
      <vt:lpstr>Sample-sample distance plot</vt:lpstr>
      <vt:lpstr>Hierarchical clustering and k-means clustering</vt:lpstr>
      <vt:lpstr>Outline</vt:lpstr>
      <vt:lpstr>Approaches for the three types of differential expression analysis (DGE, DTE and DTU)</vt:lpstr>
      <vt:lpstr>Overview of RNA-seq DE analysis</vt:lpstr>
      <vt:lpstr>Statistical modeling and estimation</vt:lpstr>
      <vt:lpstr>Statistical inference</vt:lpstr>
      <vt:lpstr>Adjusting p-values for multiple testing</vt:lpstr>
      <vt:lpstr>Variations to the General DEG Workflow</vt:lpstr>
      <vt:lpstr>Variants of differential expression analysis</vt:lpstr>
      <vt:lpstr>Visualization of DEGs </vt:lpstr>
      <vt:lpstr>P-value histogram</vt:lpstr>
      <vt:lpstr>Volcano plot</vt:lpstr>
      <vt:lpstr>MA plot</vt:lpstr>
      <vt:lpstr>Venn diagram and upset plot</vt:lpstr>
      <vt:lpstr>Heatmap</vt:lpstr>
      <vt:lpstr>Sankey diagram</vt:lpstr>
      <vt:lpstr>Functional annotation of DE genes</vt:lpstr>
      <vt:lpstr>Differences in Pathways and Gene Set</vt:lpstr>
      <vt:lpstr>Over-representation analysis (ORA)</vt:lpstr>
      <vt:lpstr>Overrepresntation analysis (ORA)</vt:lpstr>
      <vt:lpstr>PowerPoint Presentation</vt:lpstr>
      <vt:lpstr>PowerPoint Presentation</vt:lpstr>
      <vt:lpstr>Gene Set enrichment analysis (GSEA)</vt:lpstr>
      <vt:lpstr>Functional annotation of DE genes</vt:lpstr>
      <vt:lpstr>Pathway analysis</vt:lpstr>
      <vt:lpstr>Different representations of pathways</vt:lpstr>
      <vt:lpstr>Different pathway analyses</vt:lpstr>
      <vt:lpstr>Pathway Analysis vs Gene Set Analysis: When Should I Use Each? </vt:lpstr>
      <vt:lpstr>Outline</vt:lpstr>
      <vt:lpstr>Advanced Analysis</vt:lpstr>
      <vt:lpstr>Co-expression network analysis</vt:lpstr>
      <vt:lpstr>Beyond DEG and co-expression analyses: Types of gene expression patterns changes between conditions</vt:lpstr>
      <vt:lpstr>Future direction of RNA-seq: long read sequencing technologies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data analysis (I)</dc:title>
  <dc:creator>Haibo</dc:creator>
  <cp:lastModifiedBy>Haibo</cp:lastModifiedBy>
  <cp:revision>151</cp:revision>
  <dcterms:created xsi:type="dcterms:W3CDTF">2019-11-07T17:23:47Z</dcterms:created>
  <dcterms:modified xsi:type="dcterms:W3CDTF">2020-01-12T05:11:42Z</dcterms:modified>
</cp:coreProperties>
</file>